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Montserrat"/>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47A6065-F95D-45CF-8DD5-6F8D5F9460D3}">
  <a:tblStyle styleId="{447A6065-F95D-45CF-8DD5-6F8D5F9460D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Montserrat-regular.fntdata"/><Relationship Id="rId21" Type="http://schemas.openxmlformats.org/officeDocument/2006/relationships/slide" Target="slides/slide15.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regular.fntdata"/><Relationship Id="rId25" Type="http://schemas.openxmlformats.org/officeDocument/2006/relationships/font" Target="fonts/Montserrat-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239952686b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239952686b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39952686be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39952686be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399528cbda_9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399528cbda_9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239952686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239952686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399528cbda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399528cbda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f287b3f387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f287b3f38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394d9b67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394d9b67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0849ec46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0849ec46e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 Introduction</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Android is the most widely-adopted operating system worldwide. It's model of being both open-source and licensing structure for manufactures has resulted in 43% market-share of all operating systems across all devices. By contrast, Windows has a global market share of 29.2% and iOS 17.2%. If we were to look solely at mobile devices, Android has a market share of of 71.8%.</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It's usage continues to expand in unique ways. For example, Windows implemented Windows Subsystem for Android as a compatibility layer to run ASOP and Android applications along side Windows. Similar capabilities exist on Linux systems as well through Anbox and Waydroid. (I would conjecture that these users may obtain and install Android APKs from non-Play Store providers.)</a:t>
            </a:r>
            <a:endParaRPr/>
          </a:p>
          <a:p>
            <a:pPr indent="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With the mass adoption of Android devices, it has quickly become the most targeted platform by bad actors. Android has several additional factors that increase its susceptibility to malware. With numerous manufacturers releasing devices [at various price points], Android devices suffer from fragmentation for both system updates and security patches. As such, on device detection and protection capabilities can vary widely across devices.</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f287b3f38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f287b3f38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8995eb666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8995eb666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399528cbda_9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399528cbda_9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399528c949_1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399528c949_1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399528c949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399528c949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f287b3f387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f287b3f387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Times"/>
                <a:ea typeface="Times"/>
                <a:cs typeface="Times"/>
                <a:sym typeface="Times"/>
              </a:rPr>
              <a:t>Survey of Malware Detection Technologies and Methodologies</a:t>
            </a:r>
            <a:endParaRPr>
              <a:latin typeface="Times"/>
              <a:ea typeface="Times"/>
              <a:cs typeface="Times"/>
              <a:sym typeface="Times"/>
            </a:endParaRPr>
          </a:p>
        </p:txBody>
      </p:sp>
      <p:sp>
        <p:nvSpPr>
          <p:cNvPr id="135" name="Google Shape;135;p13"/>
          <p:cNvSpPr txBox="1"/>
          <p:nvPr>
            <p:ph idx="1" type="subTitle"/>
          </p:nvPr>
        </p:nvSpPr>
        <p:spPr>
          <a:xfrm>
            <a:off x="5062600" y="4110600"/>
            <a:ext cx="3668400" cy="76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Times"/>
                <a:ea typeface="Times"/>
                <a:cs typeface="Times"/>
                <a:sym typeface="Times"/>
              </a:rPr>
              <a:t>Members: </a:t>
            </a:r>
            <a:endParaRPr sz="1400">
              <a:latin typeface="Times"/>
              <a:ea typeface="Times"/>
              <a:cs typeface="Times"/>
              <a:sym typeface="Times"/>
            </a:endParaRPr>
          </a:p>
          <a:p>
            <a:pPr indent="0" lvl="0" marL="0" rtl="0" algn="l">
              <a:spcBef>
                <a:spcPts val="0"/>
              </a:spcBef>
              <a:spcAft>
                <a:spcPts val="0"/>
              </a:spcAft>
              <a:buNone/>
            </a:pPr>
            <a:r>
              <a:rPr lang="en" sz="1400">
                <a:latin typeface="Times"/>
                <a:ea typeface="Times"/>
                <a:cs typeface="Times"/>
                <a:sym typeface="Times"/>
              </a:rPr>
              <a:t>Patrick Decoster, Mohammadreza Sediqin, </a:t>
            </a:r>
            <a:r>
              <a:rPr lang="en" sz="1400">
                <a:latin typeface="Times"/>
                <a:ea typeface="Times"/>
                <a:cs typeface="Times"/>
                <a:sym typeface="Times"/>
              </a:rPr>
              <a:t>Charles Melis</a:t>
            </a:r>
            <a:endParaRPr sz="1400">
              <a:latin typeface="Times"/>
              <a:ea typeface="Times"/>
              <a:cs typeface="Times"/>
              <a:sym typeface="Times"/>
            </a:endParaRPr>
          </a:p>
        </p:txBody>
      </p:sp>
      <p:sp>
        <p:nvSpPr>
          <p:cNvPr id="136" name="Google Shape;136;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pic>
        <p:nvPicPr>
          <p:cNvPr id="137" name="Google Shape;137;p13"/>
          <p:cNvPicPr preferRelativeResize="0"/>
          <p:nvPr/>
        </p:nvPicPr>
        <p:blipFill>
          <a:blip r:embed="rId3">
            <a:alphaModFix/>
          </a:blip>
          <a:stretch>
            <a:fillRect/>
          </a:stretch>
        </p:blipFill>
        <p:spPr>
          <a:xfrm>
            <a:off x="146200" y="2571750"/>
            <a:ext cx="2093524" cy="24022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latin typeface="Times"/>
                <a:ea typeface="Times"/>
                <a:cs typeface="Times"/>
                <a:sym typeface="Times"/>
              </a:rPr>
              <a:t>Malware Detection Challenges</a:t>
            </a:r>
            <a:endParaRPr sz="2200">
              <a:latin typeface="Times"/>
              <a:ea typeface="Times"/>
              <a:cs typeface="Times"/>
              <a:sym typeface="Times"/>
            </a:endParaRPr>
          </a:p>
        </p:txBody>
      </p:sp>
      <p:sp>
        <p:nvSpPr>
          <p:cNvPr id="216" name="Google Shape;216;p22"/>
          <p:cNvSpPr txBox="1"/>
          <p:nvPr>
            <p:ph idx="1" type="body"/>
          </p:nvPr>
        </p:nvSpPr>
        <p:spPr>
          <a:xfrm>
            <a:off x="58650" y="1307850"/>
            <a:ext cx="3936600" cy="36240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a:buChar char="●"/>
            </a:pPr>
            <a:r>
              <a:rPr lang="en" sz="1400">
                <a:latin typeface="Times"/>
                <a:ea typeface="Times"/>
                <a:cs typeface="Times"/>
                <a:sym typeface="Times"/>
              </a:rPr>
              <a:t>Feature selection:</a:t>
            </a:r>
            <a:endParaRPr sz="1400">
              <a:latin typeface="Times"/>
              <a:ea typeface="Times"/>
              <a:cs typeface="Times"/>
              <a:sym typeface="Times"/>
            </a:endParaRPr>
          </a:p>
          <a:p>
            <a:pPr indent="-317500" lvl="1" marL="914400" rtl="0" algn="l">
              <a:spcBef>
                <a:spcPts val="0"/>
              </a:spcBef>
              <a:spcAft>
                <a:spcPts val="0"/>
              </a:spcAft>
              <a:buSzPts val="1400"/>
              <a:buFont typeface="Times"/>
              <a:buChar char="○"/>
            </a:pPr>
            <a:r>
              <a:rPr lang="en" sz="1400">
                <a:latin typeface="Times"/>
                <a:ea typeface="Times"/>
                <a:cs typeface="Times"/>
                <a:sym typeface="Times"/>
              </a:rPr>
              <a:t>Identifying the most relevant features</a:t>
            </a:r>
            <a:endParaRPr sz="1400">
              <a:latin typeface="Times"/>
              <a:ea typeface="Times"/>
              <a:cs typeface="Times"/>
              <a:sym typeface="Times"/>
            </a:endParaRPr>
          </a:p>
          <a:p>
            <a:pPr indent="-317500" lvl="2" marL="1371600" rtl="0" algn="l">
              <a:spcBef>
                <a:spcPts val="0"/>
              </a:spcBef>
              <a:spcAft>
                <a:spcPts val="0"/>
              </a:spcAft>
              <a:buSzPts val="1400"/>
              <a:buFont typeface="Times"/>
              <a:buChar char="■"/>
            </a:pPr>
            <a:r>
              <a:rPr lang="en" sz="1400">
                <a:latin typeface="Times"/>
                <a:ea typeface="Times"/>
                <a:cs typeface="Times"/>
                <a:sym typeface="Times"/>
              </a:rPr>
              <a:t>Distinguish between benign and malicious apps</a:t>
            </a:r>
            <a:endParaRPr sz="1400">
              <a:latin typeface="Times"/>
              <a:ea typeface="Times"/>
              <a:cs typeface="Times"/>
              <a:sym typeface="Times"/>
            </a:endParaRPr>
          </a:p>
          <a:p>
            <a:pPr indent="-317500" lvl="1" marL="914400" rtl="0" algn="l">
              <a:spcBef>
                <a:spcPts val="0"/>
              </a:spcBef>
              <a:spcAft>
                <a:spcPts val="0"/>
              </a:spcAft>
              <a:buSzPts val="1400"/>
              <a:buFont typeface="Times"/>
              <a:buChar char="○"/>
            </a:pPr>
            <a:r>
              <a:rPr lang="en" sz="1400">
                <a:latin typeface="Times"/>
                <a:ea typeface="Times"/>
                <a:cs typeface="Times"/>
                <a:sym typeface="Times"/>
              </a:rPr>
              <a:t>Improve accuracy and efficiency</a:t>
            </a:r>
            <a:endParaRPr sz="1400">
              <a:latin typeface="Times"/>
              <a:ea typeface="Times"/>
              <a:cs typeface="Times"/>
              <a:sym typeface="Times"/>
            </a:endParaRPr>
          </a:p>
          <a:p>
            <a:pPr indent="-317500" lvl="1" marL="914400" rtl="0" algn="l">
              <a:spcBef>
                <a:spcPts val="0"/>
              </a:spcBef>
              <a:spcAft>
                <a:spcPts val="0"/>
              </a:spcAft>
              <a:buSzPts val="1400"/>
              <a:buFont typeface="Times"/>
              <a:buChar char="○"/>
            </a:pPr>
            <a:r>
              <a:rPr lang="en" sz="1400">
                <a:latin typeface="Times"/>
                <a:ea typeface="Times"/>
                <a:cs typeface="Times"/>
                <a:sym typeface="Times"/>
              </a:rPr>
              <a:t>Avoid inaccurate classifications</a:t>
            </a:r>
            <a:endParaRPr sz="1400">
              <a:latin typeface="Times"/>
              <a:ea typeface="Times"/>
              <a:cs typeface="Times"/>
              <a:sym typeface="Times"/>
            </a:endParaRPr>
          </a:p>
          <a:p>
            <a:pPr indent="0" lvl="0" marL="914400" rtl="0" algn="l">
              <a:spcBef>
                <a:spcPts val="1200"/>
              </a:spcBef>
              <a:spcAft>
                <a:spcPts val="0"/>
              </a:spcAft>
              <a:buNone/>
            </a:pPr>
            <a:r>
              <a:t/>
            </a:r>
            <a:endParaRPr sz="1400">
              <a:latin typeface="Times"/>
              <a:ea typeface="Times"/>
              <a:cs typeface="Times"/>
              <a:sym typeface="Times"/>
            </a:endParaRPr>
          </a:p>
          <a:p>
            <a:pPr indent="-317500" lvl="0" marL="457200" rtl="0" algn="l">
              <a:spcBef>
                <a:spcPts val="1200"/>
              </a:spcBef>
              <a:spcAft>
                <a:spcPts val="0"/>
              </a:spcAft>
              <a:buSzPts val="1400"/>
              <a:buFont typeface="Times"/>
              <a:buChar char="●"/>
            </a:pPr>
            <a:r>
              <a:rPr lang="en" sz="1400">
                <a:latin typeface="Times"/>
                <a:ea typeface="Times"/>
                <a:cs typeface="Times"/>
                <a:sym typeface="Times"/>
              </a:rPr>
              <a:t>Lack of interpretability in existing methods</a:t>
            </a:r>
            <a:endParaRPr sz="1400">
              <a:latin typeface="Times"/>
              <a:ea typeface="Times"/>
              <a:cs typeface="Times"/>
              <a:sym typeface="Times"/>
            </a:endParaRPr>
          </a:p>
          <a:p>
            <a:pPr indent="0" lvl="0" marL="457200" rtl="0" algn="l">
              <a:spcBef>
                <a:spcPts val="1200"/>
              </a:spcBef>
              <a:spcAft>
                <a:spcPts val="0"/>
              </a:spcAft>
              <a:buNone/>
            </a:pPr>
            <a:r>
              <a:t/>
            </a:r>
            <a:endParaRPr sz="1400">
              <a:latin typeface="Times"/>
              <a:ea typeface="Times"/>
              <a:cs typeface="Times"/>
              <a:sym typeface="Times"/>
            </a:endParaRPr>
          </a:p>
          <a:p>
            <a:pPr indent="-317500" lvl="0" marL="457200" rtl="0" algn="l">
              <a:lnSpc>
                <a:spcPct val="100000"/>
              </a:lnSpc>
              <a:spcBef>
                <a:spcPts val="1200"/>
              </a:spcBef>
              <a:spcAft>
                <a:spcPts val="0"/>
              </a:spcAft>
              <a:buSzPts val="1400"/>
              <a:buFont typeface="Times"/>
              <a:buChar char="●"/>
            </a:pPr>
            <a:r>
              <a:rPr lang="en" sz="1400">
                <a:latin typeface="Times"/>
                <a:ea typeface="Times"/>
                <a:cs typeface="Times"/>
                <a:sym typeface="Times"/>
              </a:rPr>
              <a:t>Difficulty in detecting advanced malware with obfuscated code and evasion techniques </a:t>
            </a:r>
            <a:endParaRPr sz="1400">
              <a:latin typeface="Times"/>
              <a:ea typeface="Times"/>
              <a:cs typeface="Times"/>
              <a:sym typeface="Times"/>
            </a:endParaRPr>
          </a:p>
        </p:txBody>
      </p:sp>
      <p:sp>
        <p:nvSpPr>
          <p:cNvPr id="217" name="Google Shape;217;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18" name="Google Shape;218;p22"/>
          <p:cNvPicPr preferRelativeResize="0"/>
          <p:nvPr/>
        </p:nvPicPr>
        <p:blipFill>
          <a:blip r:embed="rId3">
            <a:alphaModFix/>
          </a:blip>
          <a:stretch>
            <a:fillRect/>
          </a:stretch>
        </p:blipFill>
        <p:spPr>
          <a:xfrm>
            <a:off x="132975" y="94550"/>
            <a:ext cx="402975" cy="462400"/>
          </a:xfrm>
          <a:prstGeom prst="rect">
            <a:avLst/>
          </a:prstGeom>
          <a:noFill/>
          <a:ln>
            <a:noFill/>
          </a:ln>
        </p:spPr>
      </p:pic>
      <p:pic>
        <p:nvPicPr>
          <p:cNvPr id="219" name="Google Shape;219;p22"/>
          <p:cNvPicPr preferRelativeResize="0"/>
          <p:nvPr/>
        </p:nvPicPr>
        <p:blipFill>
          <a:blip r:embed="rId4">
            <a:alphaModFix/>
          </a:blip>
          <a:stretch>
            <a:fillRect/>
          </a:stretch>
        </p:blipFill>
        <p:spPr>
          <a:xfrm>
            <a:off x="4205525" y="1303850"/>
            <a:ext cx="4682900" cy="25358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3"/>
          <p:cNvSpPr txBox="1"/>
          <p:nvPr>
            <p:ph type="title"/>
          </p:nvPr>
        </p:nvSpPr>
        <p:spPr>
          <a:xfrm>
            <a:off x="1231125" y="3495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latin typeface="Times"/>
                <a:ea typeface="Times"/>
                <a:cs typeface="Times"/>
                <a:sym typeface="Times"/>
              </a:rPr>
              <a:t>Detection challenges solutions</a:t>
            </a:r>
            <a:endParaRPr sz="2200">
              <a:latin typeface="Times"/>
              <a:ea typeface="Times"/>
              <a:cs typeface="Times"/>
              <a:sym typeface="Times"/>
            </a:endParaRPr>
          </a:p>
        </p:txBody>
      </p:sp>
      <p:sp>
        <p:nvSpPr>
          <p:cNvPr id="225" name="Google Shape;225;p23"/>
          <p:cNvSpPr txBox="1"/>
          <p:nvPr>
            <p:ph idx="1" type="body"/>
          </p:nvPr>
        </p:nvSpPr>
        <p:spPr>
          <a:xfrm>
            <a:off x="832900" y="1055125"/>
            <a:ext cx="4279500" cy="3608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Times"/>
              <a:buChar char="●"/>
            </a:pPr>
            <a:r>
              <a:rPr lang="en">
                <a:latin typeface="Times"/>
                <a:ea typeface="Times"/>
                <a:cs typeface="Times"/>
                <a:sym typeface="Times"/>
              </a:rPr>
              <a:t>Relevant algorithm to select the most relevant features</a:t>
            </a:r>
            <a:endParaRPr>
              <a:latin typeface="Times"/>
              <a:ea typeface="Times"/>
              <a:cs typeface="Times"/>
              <a:sym typeface="Times"/>
            </a:endParaRPr>
          </a:p>
          <a:p>
            <a:pPr indent="0" lvl="0" marL="457200" rtl="0" algn="l">
              <a:spcBef>
                <a:spcPts val="1200"/>
              </a:spcBef>
              <a:spcAft>
                <a:spcPts val="0"/>
              </a:spcAft>
              <a:buNone/>
            </a:pPr>
            <a:r>
              <a:t/>
            </a:r>
            <a:endParaRPr>
              <a:latin typeface="Times"/>
              <a:ea typeface="Times"/>
              <a:cs typeface="Times"/>
              <a:sym typeface="Times"/>
            </a:endParaRPr>
          </a:p>
          <a:p>
            <a:pPr indent="-311150" lvl="0" marL="457200" rtl="0" algn="l">
              <a:spcBef>
                <a:spcPts val="1200"/>
              </a:spcBef>
              <a:spcAft>
                <a:spcPts val="0"/>
              </a:spcAft>
              <a:buSzPts val="1300"/>
              <a:buFont typeface="Times"/>
              <a:buChar char="●"/>
            </a:pPr>
            <a:r>
              <a:rPr lang="en">
                <a:latin typeface="Times"/>
                <a:ea typeface="Times"/>
                <a:cs typeface="Times"/>
                <a:sym typeface="Times"/>
              </a:rPr>
              <a:t>Combination of (CNNs) and  (RNNs)</a:t>
            </a:r>
            <a:endParaRPr>
              <a:latin typeface="Times"/>
              <a:ea typeface="Times"/>
              <a:cs typeface="Times"/>
              <a:sym typeface="Times"/>
            </a:endParaRPr>
          </a:p>
          <a:p>
            <a:pPr indent="0" lvl="0" marL="457200" rtl="0" algn="l">
              <a:spcBef>
                <a:spcPts val="0"/>
              </a:spcBef>
              <a:spcAft>
                <a:spcPts val="0"/>
              </a:spcAft>
              <a:buNone/>
            </a:pPr>
            <a:r>
              <a:t/>
            </a:r>
            <a:endParaRPr>
              <a:latin typeface="Times"/>
              <a:ea typeface="Times"/>
              <a:cs typeface="Times"/>
              <a:sym typeface="Times"/>
            </a:endParaRPr>
          </a:p>
          <a:p>
            <a:pPr indent="-311150" lvl="0" marL="457200" rtl="0" algn="l">
              <a:spcBef>
                <a:spcPts val="0"/>
              </a:spcBef>
              <a:spcAft>
                <a:spcPts val="0"/>
              </a:spcAft>
              <a:buSzPts val="1300"/>
              <a:buFont typeface="Times"/>
              <a:buChar char="●"/>
            </a:pPr>
            <a:r>
              <a:rPr lang="en">
                <a:latin typeface="Times"/>
                <a:ea typeface="Times"/>
                <a:cs typeface="Times"/>
                <a:sym typeface="Times"/>
              </a:rPr>
              <a:t>Semi-supervised learning technique</a:t>
            </a:r>
            <a:endParaRPr>
              <a:latin typeface="Times"/>
              <a:ea typeface="Times"/>
              <a:cs typeface="Times"/>
              <a:sym typeface="Times"/>
            </a:endParaRPr>
          </a:p>
          <a:p>
            <a:pPr indent="0" lvl="0" marL="0" rtl="0" algn="l">
              <a:spcBef>
                <a:spcPts val="0"/>
              </a:spcBef>
              <a:spcAft>
                <a:spcPts val="0"/>
              </a:spcAft>
              <a:buNone/>
            </a:pPr>
            <a:r>
              <a:t/>
            </a:r>
            <a:endParaRPr>
              <a:latin typeface="Times"/>
              <a:ea typeface="Times"/>
              <a:cs typeface="Times"/>
              <a:sym typeface="Times"/>
            </a:endParaRPr>
          </a:p>
          <a:p>
            <a:pPr indent="-311150" lvl="0" marL="457200" rtl="0" algn="l">
              <a:spcBef>
                <a:spcPts val="0"/>
              </a:spcBef>
              <a:spcAft>
                <a:spcPts val="0"/>
              </a:spcAft>
              <a:buSzPts val="1300"/>
              <a:buFont typeface="Times"/>
              <a:buChar char="●"/>
            </a:pPr>
            <a:r>
              <a:rPr lang="en">
                <a:latin typeface="Times"/>
                <a:ea typeface="Times"/>
                <a:cs typeface="Times"/>
                <a:sym typeface="Times"/>
              </a:rPr>
              <a:t>Autoencoder-based deep learning with feature extraction and anomaly detection technique</a:t>
            </a:r>
            <a:endParaRPr>
              <a:latin typeface="Times"/>
              <a:ea typeface="Times"/>
              <a:cs typeface="Times"/>
              <a:sym typeface="Times"/>
            </a:endParaRPr>
          </a:p>
        </p:txBody>
      </p:sp>
      <p:sp>
        <p:nvSpPr>
          <p:cNvPr id="226" name="Google Shape;226;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27" name="Google Shape;227;p23"/>
          <p:cNvPicPr preferRelativeResize="0"/>
          <p:nvPr/>
        </p:nvPicPr>
        <p:blipFill>
          <a:blip r:embed="rId3">
            <a:alphaModFix/>
          </a:blip>
          <a:stretch>
            <a:fillRect/>
          </a:stretch>
        </p:blipFill>
        <p:spPr>
          <a:xfrm>
            <a:off x="132975" y="94550"/>
            <a:ext cx="402975" cy="462400"/>
          </a:xfrm>
          <a:prstGeom prst="rect">
            <a:avLst/>
          </a:prstGeom>
          <a:noFill/>
          <a:ln>
            <a:noFill/>
          </a:ln>
        </p:spPr>
      </p:pic>
      <p:pic>
        <p:nvPicPr>
          <p:cNvPr id="228" name="Google Shape;228;p23"/>
          <p:cNvPicPr preferRelativeResize="0"/>
          <p:nvPr/>
        </p:nvPicPr>
        <p:blipFill>
          <a:blip r:embed="rId4">
            <a:alphaModFix/>
          </a:blip>
          <a:stretch>
            <a:fillRect/>
          </a:stretch>
        </p:blipFill>
        <p:spPr>
          <a:xfrm>
            <a:off x="4511075" y="1462640"/>
            <a:ext cx="4510075" cy="324668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latin typeface="Times"/>
                <a:ea typeface="Times"/>
                <a:cs typeface="Times"/>
                <a:sym typeface="Times"/>
              </a:rPr>
              <a:t>Data Set Biases</a:t>
            </a:r>
            <a:endParaRPr sz="2200">
              <a:latin typeface="Times"/>
              <a:ea typeface="Times"/>
              <a:cs typeface="Times"/>
              <a:sym typeface="Times"/>
            </a:endParaRPr>
          </a:p>
        </p:txBody>
      </p:sp>
      <p:sp>
        <p:nvSpPr>
          <p:cNvPr id="234" name="Google Shape;234;p24"/>
          <p:cNvSpPr txBox="1"/>
          <p:nvPr>
            <p:ph idx="1" type="body"/>
          </p:nvPr>
        </p:nvSpPr>
        <p:spPr>
          <a:xfrm>
            <a:off x="932500" y="1202525"/>
            <a:ext cx="4600500" cy="3248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Font typeface="Times"/>
              <a:buChar char="●"/>
            </a:pPr>
            <a:r>
              <a:rPr lang="en" sz="1400">
                <a:latin typeface="Times"/>
                <a:ea typeface="Times"/>
                <a:cs typeface="Times"/>
                <a:sym typeface="Times"/>
              </a:rPr>
              <a:t>Researchers have </a:t>
            </a:r>
            <a:r>
              <a:rPr lang="en" sz="1400">
                <a:latin typeface="Times"/>
                <a:ea typeface="Times"/>
                <a:cs typeface="Times"/>
                <a:sym typeface="Times"/>
              </a:rPr>
              <a:t>tendencies</a:t>
            </a:r>
            <a:r>
              <a:rPr lang="en" sz="1400">
                <a:latin typeface="Times"/>
                <a:ea typeface="Times"/>
                <a:cs typeface="Times"/>
                <a:sym typeface="Times"/>
              </a:rPr>
              <a:t> to utilize the same data sets (e.g., Genome, Drebin, AMD)</a:t>
            </a:r>
            <a:endParaRPr sz="1400">
              <a:latin typeface="Times"/>
              <a:ea typeface="Times"/>
              <a:cs typeface="Times"/>
              <a:sym typeface="Times"/>
            </a:endParaRPr>
          </a:p>
          <a:p>
            <a:pPr indent="-317500" lvl="0" marL="457200" rtl="0" algn="l">
              <a:spcBef>
                <a:spcPts val="0"/>
              </a:spcBef>
              <a:spcAft>
                <a:spcPts val="0"/>
              </a:spcAft>
              <a:buSzPts val="1400"/>
              <a:buFont typeface="Times"/>
              <a:buChar char="●"/>
            </a:pPr>
            <a:r>
              <a:rPr lang="en" sz="1400">
                <a:latin typeface="Times"/>
                <a:ea typeface="Times"/>
                <a:cs typeface="Times"/>
                <a:sym typeface="Times"/>
              </a:rPr>
              <a:t>Some datasets are un-updated or outdated.</a:t>
            </a:r>
            <a:endParaRPr sz="1400">
              <a:latin typeface="Times"/>
              <a:ea typeface="Times"/>
              <a:cs typeface="Times"/>
              <a:sym typeface="Times"/>
            </a:endParaRPr>
          </a:p>
          <a:p>
            <a:pPr indent="-317500" lvl="1" marL="914400" rtl="0" algn="l">
              <a:spcBef>
                <a:spcPts val="0"/>
              </a:spcBef>
              <a:spcAft>
                <a:spcPts val="0"/>
              </a:spcAft>
              <a:buSzPts val="1400"/>
              <a:buFont typeface="Times"/>
              <a:buChar char="○"/>
            </a:pPr>
            <a:r>
              <a:rPr lang="en" sz="1400">
                <a:latin typeface="Times"/>
                <a:ea typeface="Times"/>
                <a:cs typeface="Times"/>
                <a:sym typeface="Times"/>
              </a:rPr>
              <a:t>Malware adaptation and API changes can make malware samples obsolete</a:t>
            </a:r>
            <a:endParaRPr sz="1400">
              <a:latin typeface="Times"/>
              <a:ea typeface="Times"/>
              <a:cs typeface="Times"/>
              <a:sym typeface="Times"/>
            </a:endParaRPr>
          </a:p>
          <a:p>
            <a:pPr indent="-317500" lvl="0" marL="457200" rtl="0" algn="l">
              <a:spcBef>
                <a:spcPts val="0"/>
              </a:spcBef>
              <a:spcAft>
                <a:spcPts val="0"/>
              </a:spcAft>
              <a:buSzPts val="1400"/>
              <a:buFont typeface="Times"/>
              <a:buChar char="●"/>
            </a:pPr>
            <a:r>
              <a:rPr lang="en" sz="1400">
                <a:latin typeface="Times"/>
                <a:ea typeface="Times"/>
                <a:cs typeface="Times"/>
                <a:sym typeface="Times"/>
              </a:rPr>
              <a:t>Some datasets can have </a:t>
            </a:r>
            <a:r>
              <a:rPr lang="en" sz="1400">
                <a:latin typeface="Times"/>
                <a:ea typeface="Times"/>
                <a:cs typeface="Times"/>
                <a:sym typeface="Times"/>
              </a:rPr>
              <a:t>homogeneousness</a:t>
            </a:r>
            <a:r>
              <a:rPr lang="en" sz="1400">
                <a:latin typeface="Times"/>
                <a:ea typeface="Times"/>
                <a:cs typeface="Times"/>
                <a:sym typeface="Times"/>
              </a:rPr>
              <a:t> of data</a:t>
            </a:r>
            <a:endParaRPr sz="1400">
              <a:latin typeface="Times"/>
              <a:ea typeface="Times"/>
              <a:cs typeface="Times"/>
              <a:sym typeface="Times"/>
            </a:endParaRPr>
          </a:p>
          <a:p>
            <a:pPr indent="-317500" lvl="0" marL="457200" rtl="0" algn="l">
              <a:spcBef>
                <a:spcPts val="0"/>
              </a:spcBef>
              <a:spcAft>
                <a:spcPts val="0"/>
              </a:spcAft>
              <a:buSzPts val="1400"/>
              <a:buFont typeface="Times"/>
              <a:buChar char="●"/>
            </a:pPr>
            <a:r>
              <a:rPr lang="en" sz="1400">
                <a:latin typeface="Times"/>
                <a:ea typeface="Times"/>
                <a:cs typeface="Times"/>
                <a:sym typeface="Times"/>
              </a:rPr>
              <a:t>Debiasing Drebin requires 1.8% to 12.7% new samples.</a:t>
            </a:r>
            <a:endParaRPr sz="1400">
              <a:latin typeface="Times"/>
              <a:ea typeface="Times"/>
              <a:cs typeface="Times"/>
              <a:sym typeface="Times"/>
            </a:endParaRPr>
          </a:p>
          <a:p>
            <a:pPr indent="-317500" lvl="0" marL="457200" rtl="0" algn="l">
              <a:spcBef>
                <a:spcPts val="0"/>
              </a:spcBef>
              <a:spcAft>
                <a:spcPts val="0"/>
              </a:spcAft>
              <a:buSzPts val="1400"/>
              <a:buFont typeface="Times"/>
              <a:buChar char="●"/>
            </a:pPr>
            <a:r>
              <a:rPr lang="en" sz="1400">
                <a:latin typeface="Times"/>
                <a:ea typeface="Times"/>
                <a:cs typeface="Times"/>
                <a:sym typeface="Times"/>
              </a:rPr>
              <a:t>Debiasing VirusShare requires 0.15% to 2.9% new samples.</a:t>
            </a:r>
            <a:endParaRPr sz="1400">
              <a:latin typeface="Times"/>
              <a:ea typeface="Times"/>
              <a:cs typeface="Times"/>
              <a:sym typeface="Times"/>
            </a:endParaRPr>
          </a:p>
        </p:txBody>
      </p:sp>
      <p:sp>
        <p:nvSpPr>
          <p:cNvPr id="235" name="Google Shape;235;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36" name="Google Shape;236;p24"/>
          <p:cNvPicPr preferRelativeResize="0"/>
          <p:nvPr/>
        </p:nvPicPr>
        <p:blipFill>
          <a:blip r:embed="rId3">
            <a:alphaModFix/>
          </a:blip>
          <a:stretch>
            <a:fillRect/>
          </a:stretch>
        </p:blipFill>
        <p:spPr>
          <a:xfrm>
            <a:off x="132975" y="94550"/>
            <a:ext cx="402975" cy="462400"/>
          </a:xfrm>
          <a:prstGeom prst="rect">
            <a:avLst/>
          </a:prstGeom>
          <a:noFill/>
          <a:ln>
            <a:noFill/>
          </a:ln>
        </p:spPr>
      </p:pic>
      <p:pic>
        <p:nvPicPr>
          <p:cNvPr id="237" name="Google Shape;237;p24"/>
          <p:cNvPicPr preferRelativeResize="0"/>
          <p:nvPr/>
        </p:nvPicPr>
        <p:blipFill>
          <a:blip r:embed="rId4">
            <a:alphaModFix/>
          </a:blip>
          <a:stretch>
            <a:fillRect/>
          </a:stretch>
        </p:blipFill>
        <p:spPr>
          <a:xfrm>
            <a:off x="5617100" y="1774223"/>
            <a:ext cx="3122427" cy="22122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Times"/>
                <a:ea typeface="Times"/>
                <a:cs typeface="Times"/>
                <a:sym typeface="Times"/>
              </a:rPr>
              <a:t>General Overview of Model Types</a:t>
            </a:r>
            <a:endParaRPr>
              <a:latin typeface="Times"/>
              <a:ea typeface="Times"/>
              <a:cs typeface="Times"/>
              <a:sym typeface="Times"/>
            </a:endParaRPr>
          </a:p>
        </p:txBody>
      </p:sp>
      <p:sp>
        <p:nvSpPr>
          <p:cNvPr id="243" name="Google Shape;243;p2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244" name="Google Shape;244;p25"/>
          <p:cNvSpPr txBox="1"/>
          <p:nvPr>
            <p:ph idx="4294967295"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graphicFrame>
        <p:nvGraphicFramePr>
          <p:cNvPr id="245" name="Google Shape;245;p25"/>
          <p:cNvGraphicFramePr/>
          <p:nvPr/>
        </p:nvGraphicFramePr>
        <p:xfrm>
          <a:off x="423788" y="1506088"/>
          <a:ext cx="3000000" cy="3000000"/>
        </p:xfrm>
        <a:graphic>
          <a:graphicData uri="http://schemas.openxmlformats.org/drawingml/2006/table">
            <a:tbl>
              <a:tblPr>
                <a:noFill/>
                <a:tableStyleId>{447A6065-F95D-45CF-8DD5-6F8D5F9460D3}</a:tableStyleId>
              </a:tblPr>
              <a:tblGrid>
                <a:gridCol w="2825525"/>
                <a:gridCol w="2825525"/>
                <a:gridCol w="2825525"/>
              </a:tblGrid>
              <a:tr h="493150">
                <a:tc>
                  <a:txBody>
                    <a:bodyPr/>
                    <a:lstStyle/>
                    <a:p>
                      <a:pPr indent="0" lvl="0" marL="0" rtl="0" algn="l">
                        <a:spcBef>
                          <a:spcPts val="0"/>
                        </a:spcBef>
                        <a:spcAft>
                          <a:spcPts val="0"/>
                        </a:spcAft>
                        <a:buNone/>
                      </a:pPr>
                      <a:r>
                        <a:rPr b="1" lang="en" sz="1100" u="sng">
                          <a:solidFill>
                            <a:schemeClr val="lt1"/>
                          </a:solidFill>
                          <a:latin typeface="Times"/>
                          <a:ea typeface="Times"/>
                          <a:cs typeface="Times"/>
                          <a:sym typeface="Times"/>
                        </a:rPr>
                        <a:t>Model Type</a:t>
                      </a:r>
                      <a:endParaRPr b="1" sz="1100" u="sng">
                        <a:solidFill>
                          <a:schemeClr val="lt1"/>
                        </a:solidFill>
                        <a:latin typeface="Times"/>
                        <a:ea typeface="Times"/>
                        <a:cs typeface="Times"/>
                        <a:sym typeface="Times"/>
                      </a:endParaRPr>
                    </a:p>
                  </a:txBody>
                  <a:tcPr marT="91425" marB="91425" marR="91425" marL="91425"/>
                </a:tc>
                <a:tc>
                  <a:txBody>
                    <a:bodyPr/>
                    <a:lstStyle/>
                    <a:p>
                      <a:pPr indent="0" lvl="0" marL="0" rtl="0" algn="l">
                        <a:spcBef>
                          <a:spcPts val="0"/>
                        </a:spcBef>
                        <a:spcAft>
                          <a:spcPts val="0"/>
                        </a:spcAft>
                        <a:buNone/>
                      </a:pPr>
                      <a:r>
                        <a:rPr b="1" lang="en" sz="1100" u="sng">
                          <a:solidFill>
                            <a:schemeClr val="lt1"/>
                          </a:solidFill>
                          <a:latin typeface="Times"/>
                          <a:ea typeface="Times"/>
                          <a:cs typeface="Times"/>
                          <a:sym typeface="Times"/>
                        </a:rPr>
                        <a:t>Advantages</a:t>
                      </a:r>
                      <a:endParaRPr b="1" sz="1100" u="sng">
                        <a:solidFill>
                          <a:schemeClr val="lt1"/>
                        </a:solidFill>
                        <a:latin typeface="Times"/>
                        <a:ea typeface="Times"/>
                        <a:cs typeface="Times"/>
                        <a:sym typeface="Times"/>
                      </a:endParaRPr>
                    </a:p>
                  </a:txBody>
                  <a:tcPr marT="91425" marB="91425" marR="91425" marL="91425"/>
                </a:tc>
                <a:tc>
                  <a:txBody>
                    <a:bodyPr/>
                    <a:lstStyle/>
                    <a:p>
                      <a:pPr indent="0" lvl="0" marL="0" rtl="0" algn="l">
                        <a:spcBef>
                          <a:spcPts val="0"/>
                        </a:spcBef>
                        <a:spcAft>
                          <a:spcPts val="0"/>
                        </a:spcAft>
                        <a:buNone/>
                      </a:pPr>
                      <a:r>
                        <a:rPr b="1" lang="en" sz="1100" u="sng">
                          <a:solidFill>
                            <a:schemeClr val="lt1"/>
                          </a:solidFill>
                          <a:latin typeface="Times"/>
                          <a:ea typeface="Times"/>
                          <a:cs typeface="Times"/>
                          <a:sym typeface="Times"/>
                        </a:rPr>
                        <a:t>Disadvantages</a:t>
                      </a:r>
                      <a:endParaRPr b="1" sz="1100" u="sng">
                        <a:solidFill>
                          <a:schemeClr val="lt1"/>
                        </a:solidFill>
                        <a:latin typeface="Times"/>
                        <a:ea typeface="Times"/>
                        <a:cs typeface="Times"/>
                        <a:sym typeface="Times"/>
                      </a:endParaRPr>
                    </a:p>
                  </a:txBody>
                  <a:tcPr marT="91425" marB="91425" marR="91425" marL="91425"/>
                </a:tc>
              </a:tr>
              <a:tr h="493150">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Decision Trees</a:t>
                      </a:r>
                      <a:endParaRPr sz="900">
                        <a:solidFill>
                          <a:schemeClr val="lt1"/>
                        </a:solidFill>
                        <a:latin typeface="Times"/>
                        <a:ea typeface="Times"/>
                        <a:cs typeface="Times"/>
                        <a:sym typeface="Times"/>
                      </a:endParaRPr>
                    </a:p>
                  </a:txBody>
                  <a:tcPr marT="91425" marB="91425" marR="91425" marL="91425"/>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Easy to interpret; Large Data Sets</a:t>
                      </a:r>
                      <a:endParaRPr sz="900">
                        <a:solidFill>
                          <a:schemeClr val="lt1"/>
                        </a:solidFill>
                        <a:latin typeface="Times"/>
                        <a:ea typeface="Times"/>
                        <a:cs typeface="Times"/>
                        <a:sym typeface="Times"/>
                      </a:endParaRPr>
                    </a:p>
                  </a:txBody>
                  <a:tcPr marT="91425" marB="91425" marR="91425" marL="91425"/>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Prone to overfitting; Small changes in training data can significantly impact overall tree.</a:t>
                      </a:r>
                      <a:endParaRPr sz="900">
                        <a:solidFill>
                          <a:schemeClr val="lt1"/>
                        </a:solidFill>
                        <a:latin typeface="Times"/>
                        <a:ea typeface="Times"/>
                        <a:cs typeface="Times"/>
                        <a:sym typeface="Times"/>
                      </a:endParaRPr>
                    </a:p>
                  </a:txBody>
                  <a:tcPr marT="91425" marB="91425" marR="91425" marL="91425"/>
                </a:tc>
              </a:tr>
              <a:tr h="493150">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Support Vector Machine (SVM)</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Solves non-linear problems; works well a when clear margin of separation exists between classes</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Trouble with larger datasets or datasets with high number of features, noise, or missing values</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tcPr>
                </a:tc>
              </a:tr>
              <a:tr h="493150">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Naive </a:t>
                      </a:r>
                      <a:r>
                        <a:rPr lang="en" sz="900">
                          <a:solidFill>
                            <a:schemeClr val="lt1"/>
                          </a:solidFill>
                          <a:latin typeface="Times"/>
                          <a:ea typeface="Times"/>
                          <a:cs typeface="Times"/>
                          <a:sym typeface="Times"/>
                        </a:rPr>
                        <a:t>Bayesian</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Fast and Efficient; Easy to train</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Assumes all features of the dataset are independent. Underperforms with correlated data.</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tcPr>
                </a:tc>
              </a:tr>
              <a:tr h="493150">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Random Forest </a:t>
                      </a:r>
                      <a:r>
                        <a:rPr lang="en" sz="900">
                          <a:solidFill>
                            <a:schemeClr val="lt1"/>
                          </a:solidFill>
                          <a:latin typeface="Times"/>
                          <a:ea typeface="Times"/>
                          <a:cs typeface="Times"/>
                          <a:sym typeface="Times"/>
                        </a:rPr>
                        <a:t>(Ensemble)</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Correct for the overfitting found in traditional decision trees.</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Overhead can be significantly large. Following the logic of a random forest outcome can be </a:t>
                      </a:r>
                      <a:r>
                        <a:rPr lang="en" sz="900">
                          <a:solidFill>
                            <a:schemeClr val="lt1"/>
                          </a:solidFill>
                          <a:latin typeface="Times"/>
                          <a:ea typeface="Times"/>
                          <a:cs typeface="Times"/>
                          <a:sym typeface="Times"/>
                        </a:rPr>
                        <a:t>burdensome</a:t>
                      </a:r>
                      <a:r>
                        <a:rPr lang="en" sz="900">
                          <a:solidFill>
                            <a:schemeClr val="lt1"/>
                          </a:solidFill>
                          <a:latin typeface="Times"/>
                          <a:ea typeface="Times"/>
                          <a:cs typeface="Times"/>
                          <a:sym typeface="Times"/>
                        </a:rPr>
                        <a:t>.</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tcPr>
                </a:tc>
              </a:tr>
              <a:tr h="493150">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Deep Learning (CNN / RNN / LSTM)</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Potential for higher accuracies and fault </a:t>
                      </a:r>
                      <a:r>
                        <a:rPr lang="en" sz="900">
                          <a:solidFill>
                            <a:schemeClr val="lt1"/>
                          </a:solidFill>
                          <a:latin typeface="Times"/>
                          <a:ea typeface="Times"/>
                          <a:cs typeface="Times"/>
                          <a:sym typeface="Times"/>
                        </a:rPr>
                        <a:t>tolerances, C</a:t>
                      </a:r>
                      <a:r>
                        <a:rPr lang="en" sz="900">
                          <a:solidFill>
                            <a:schemeClr val="lt1"/>
                          </a:solidFill>
                          <a:latin typeface="Times"/>
                          <a:ea typeface="Times"/>
                          <a:cs typeface="Times"/>
                          <a:sym typeface="Times"/>
                        </a:rPr>
                        <a:t>an require fewer parameters.</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lt1"/>
                          </a:solidFill>
                          <a:latin typeface="Times"/>
                          <a:ea typeface="Times"/>
                          <a:cs typeface="Times"/>
                          <a:sym typeface="Times"/>
                        </a:rPr>
                        <a:t>Can comparatively slow. Require significant training.</a:t>
                      </a:r>
                      <a:endParaRPr sz="900">
                        <a:solidFill>
                          <a:schemeClr val="lt1"/>
                        </a:solidFill>
                        <a:latin typeface="Times"/>
                        <a:ea typeface="Times"/>
                        <a:cs typeface="Times"/>
                        <a:sym typeface="Times"/>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B cap="flat" cmpd="sng" w="9525">
                      <a:solidFill>
                        <a:srgbClr val="9E9E9E"/>
                      </a:solidFill>
                      <a:prstDash val="solid"/>
                      <a:round/>
                      <a:headEnd len="sm" w="sm" type="none"/>
                      <a:tailEnd len="sm" w="sm" type="none"/>
                    </a:lnB>
                  </a:tcPr>
                </a:tc>
              </a:tr>
            </a:tbl>
          </a:graphicData>
        </a:graphic>
      </p:graphicFrame>
      <p:pic>
        <p:nvPicPr>
          <p:cNvPr id="246" name="Google Shape;246;p25"/>
          <p:cNvPicPr preferRelativeResize="0"/>
          <p:nvPr/>
        </p:nvPicPr>
        <p:blipFill>
          <a:blip r:embed="rId3">
            <a:alphaModFix/>
          </a:blip>
          <a:stretch>
            <a:fillRect/>
          </a:stretch>
        </p:blipFill>
        <p:spPr>
          <a:xfrm>
            <a:off x="132975" y="94550"/>
            <a:ext cx="402975" cy="462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latin typeface="Times"/>
                <a:ea typeface="Times"/>
                <a:cs typeface="Times"/>
                <a:sym typeface="Times"/>
              </a:rPr>
              <a:t>Performances</a:t>
            </a:r>
            <a:endParaRPr sz="2200">
              <a:latin typeface="Times"/>
              <a:ea typeface="Times"/>
              <a:cs typeface="Times"/>
              <a:sym typeface="Times"/>
            </a:endParaRPr>
          </a:p>
        </p:txBody>
      </p:sp>
      <p:sp>
        <p:nvSpPr>
          <p:cNvPr id="252" name="Google Shape;252;p26"/>
          <p:cNvSpPr txBox="1"/>
          <p:nvPr>
            <p:ph idx="1" type="body"/>
          </p:nvPr>
        </p:nvSpPr>
        <p:spPr>
          <a:xfrm>
            <a:off x="821875" y="1135600"/>
            <a:ext cx="6834900" cy="31497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SzPts val="1900"/>
              <a:buFont typeface="Times"/>
              <a:buChar char="●"/>
            </a:pPr>
            <a:r>
              <a:rPr lang="en" sz="1700">
                <a:latin typeface="Times"/>
                <a:ea typeface="Times"/>
                <a:cs typeface="Times"/>
                <a:sym typeface="Times"/>
              </a:rPr>
              <a:t>Features on malware detection:</a:t>
            </a:r>
            <a:endParaRPr sz="1700">
              <a:latin typeface="Times"/>
              <a:ea typeface="Times"/>
              <a:cs typeface="Times"/>
              <a:sym typeface="Times"/>
            </a:endParaRPr>
          </a:p>
          <a:p>
            <a:pPr indent="-323850" lvl="1" marL="914400" rtl="0" algn="l">
              <a:spcBef>
                <a:spcPts val="0"/>
              </a:spcBef>
              <a:spcAft>
                <a:spcPts val="0"/>
              </a:spcAft>
              <a:buSzPts val="1500"/>
              <a:buFont typeface="Times"/>
              <a:buChar char="○"/>
            </a:pPr>
            <a:r>
              <a:rPr lang="en" sz="1500">
                <a:latin typeface="Times"/>
                <a:ea typeface="Times"/>
                <a:cs typeface="Times"/>
                <a:sym typeface="Times"/>
              </a:rPr>
              <a:t>API call sequences : 95,62% accuracy classification</a:t>
            </a:r>
            <a:endParaRPr sz="1500">
              <a:latin typeface="Times"/>
              <a:ea typeface="Times"/>
              <a:cs typeface="Times"/>
              <a:sym typeface="Times"/>
            </a:endParaRPr>
          </a:p>
          <a:p>
            <a:pPr indent="-323850" lvl="1" marL="914400" rtl="0" algn="l">
              <a:spcBef>
                <a:spcPts val="0"/>
              </a:spcBef>
              <a:spcAft>
                <a:spcPts val="0"/>
              </a:spcAft>
              <a:buSzPts val="1500"/>
              <a:buFont typeface="Times"/>
              <a:buChar char="○"/>
            </a:pPr>
            <a:r>
              <a:rPr lang="en" sz="1500">
                <a:latin typeface="Times"/>
                <a:ea typeface="Times"/>
                <a:cs typeface="Times"/>
                <a:sym typeface="Times"/>
              </a:rPr>
              <a:t>PE metadata files : 99% with a deep learning model</a:t>
            </a:r>
            <a:endParaRPr sz="1500">
              <a:latin typeface="Times"/>
              <a:ea typeface="Times"/>
              <a:cs typeface="Times"/>
              <a:sym typeface="Times"/>
            </a:endParaRPr>
          </a:p>
          <a:p>
            <a:pPr indent="-323850" lvl="1" marL="914400" rtl="0" algn="l">
              <a:spcBef>
                <a:spcPts val="0"/>
              </a:spcBef>
              <a:spcAft>
                <a:spcPts val="0"/>
              </a:spcAft>
              <a:buSzPts val="1500"/>
              <a:buFont typeface="Times"/>
              <a:buChar char="○"/>
            </a:pPr>
            <a:r>
              <a:rPr lang="en" sz="1500">
                <a:latin typeface="Times"/>
                <a:ea typeface="Times"/>
                <a:cs typeface="Times"/>
                <a:sym typeface="Times"/>
              </a:rPr>
              <a:t>Malware image based features: 92% accuracy</a:t>
            </a:r>
            <a:endParaRPr sz="1500">
              <a:latin typeface="Times"/>
              <a:ea typeface="Times"/>
              <a:cs typeface="Times"/>
              <a:sym typeface="Times"/>
            </a:endParaRPr>
          </a:p>
          <a:p>
            <a:pPr indent="-323850" lvl="0" marL="457200" marR="0" rtl="0" algn="l">
              <a:lnSpc>
                <a:spcPct val="115000"/>
              </a:lnSpc>
              <a:spcBef>
                <a:spcPts val="0"/>
              </a:spcBef>
              <a:spcAft>
                <a:spcPts val="0"/>
              </a:spcAft>
              <a:buSzPts val="1500"/>
              <a:buFont typeface="Times"/>
              <a:buChar char="●"/>
            </a:pPr>
            <a:r>
              <a:rPr lang="en" sz="1500">
                <a:latin typeface="Times"/>
                <a:ea typeface="Times"/>
                <a:cs typeface="Times"/>
                <a:sym typeface="Times"/>
              </a:rPr>
              <a:t>Recurrent neural network with Long Term Short Memory = 89,6%</a:t>
            </a:r>
            <a:endParaRPr sz="1500">
              <a:latin typeface="Times"/>
              <a:ea typeface="Times"/>
              <a:cs typeface="Times"/>
              <a:sym typeface="Times"/>
            </a:endParaRPr>
          </a:p>
          <a:p>
            <a:pPr indent="-323850" lvl="0" marL="457200" marR="0" rtl="0" algn="l">
              <a:lnSpc>
                <a:spcPct val="115000"/>
              </a:lnSpc>
              <a:spcBef>
                <a:spcPts val="0"/>
              </a:spcBef>
              <a:spcAft>
                <a:spcPts val="0"/>
              </a:spcAft>
              <a:buSzPts val="1500"/>
              <a:buFont typeface="Times"/>
              <a:buChar char="●"/>
            </a:pPr>
            <a:r>
              <a:rPr lang="en" sz="1500">
                <a:latin typeface="Times"/>
                <a:ea typeface="Times"/>
                <a:cs typeface="Times"/>
                <a:sym typeface="Times"/>
              </a:rPr>
              <a:t>Multi-model deep learning method = 99%</a:t>
            </a:r>
            <a:endParaRPr sz="1500">
              <a:latin typeface="Times"/>
              <a:ea typeface="Times"/>
              <a:cs typeface="Times"/>
              <a:sym typeface="Times"/>
            </a:endParaRPr>
          </a:p>
          <a:p>
            <a:pPr indent="0" lvl="0" marL="0" marR="0" rtl="0" algn="l">
              <a:lnSpc>
                <a:spcPct val="115000"/>
              </a:lnSpc>
              <a:spcBef>
                <a:spcPts val="1200"/>
              </a:spcBef>
              <a:spcAft>
                <a:spcPts val="1200"/>
              </a:spcAft>
              <a:buNone/>
            </a:pPr>
            <a:r>
              <a:t/>
            </a:r>
            <a:endParaRPr sz="1500">
              <a:latin typeface="Times"/>
              <a:ea typeface="Times"/>
              <a:cs typeface="Times"/>
              <a:sym typeface="Times"/>
            </a:endParaRPr>
          </a:p>
        </p:txBody>
      </p:sp>
      <p:sp>
        <p:nvSpPr>
          <p:cNvPr id="253" name="Google Shape;253;p2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54" name="Google Shape;254;p26"/>
          <p:cNvPicPr preferRelativeResize="0"/>
          <p:nvPr/>
        </p:nvPicPr>
        <p:blipFill>
          <a:blip r:embed="rId3">
            <a:alphaModFix/>
          </a:blip>
          <a:stretch>
            <a:fillRect/>
          </a:stretch>
        </p:blipFill>
        <p:spPr>
          <a:xfrm>
            <a:off x="132975" y="94550"/>
            <a:ext cx="402975" cy="462400"/>
          </a:xfrm>
          <a:prstGeom prst="rect">
            <a:avLst/>
          </a:prstGeom>
          <a:noFill/>
          <a:ln>
            <a:noFill/>
          </a:ln>
        </p:spPr>
      </p:pic>
      <p:pic>
        <p:nvPicPr>
          <p:cNvPr id="255" name="Google Shape;255;p26"/>
          <p:cNvPicPr preferRelativeResize="0"/>
          <p:nvPr/>
        </p:nvPicPr>
        <p:blipFill>
          <a:blip r:embed="rId4">
            <a:alphaModFix/>
          </a:blip>
          <a:stretch>
            <a:fillRect/>
          </a:stretch>
        </p:blipFill>
        <p:spPr>
          <a:xfrm>
            <a:off x="2037550" y="3145848"/>
            <a:ext cx="5558775" cy="1309075"/>
          </a:xfrm>
          <a:prstGeom prst="rect">
            <a:avLst/>
          </a:prstGeom>
          <a:noFill/>
          <a:ln>
            <a:noFill/>
          </a:ln>
        </p:spPr>
      </p:pic>
      <p:sp>
        <p:nvSpPr>
          <p:cNvPr id="256" name="Google Shape;256;p26"/>
          <p:cNvSpPr txBox="1"/>
          <p:nvPr/>
        </p:nvSpPr>
        <p:spPr>
          <a:xfrm>
            <a:off x="2494038" y="4454925"/>
            <a:ext cx="4645800" cy="415500"/>
          </a:xfrm>
          <a:prstGeom prst="rect">
            <a:avLst/>
          </a:prstGeom>
          <a:noFill/>
          <a:ln>
            <a:noFill/>
          </a:ln>
        </p:spPr>
        <p:txBody>
          <a:bodyPr anchorCtr="0" anchor="ctr" bIns="91425" lIns="91425" spcFirstLastPara="1" rIns="91425" wrap="square" tIns="91425">
            <a:spAutoFit/>
          </a:bodyPr>
          <a:lstStyle/>
          <a:p>
            <a:pPr indent="0" lvl="0" marL="0" marR="0" rtl="0" algn="l">
              <a:lnSpc>
                <a:spcPct val="115000"/>
              </a:lnSpc>
              <a:spcBef>
                <a:spcPts val="0"/>
              </a:spcBef>
              <a:spcAft>
                <a:spcPts val="1200"/>
              </a:spcAft>
              <a:buNone/>
            </a:pPr>
            <a:r>
              <a:rPr lang="en" sz="1500">
                <a:solidFill>
                  <a:schemeClr val="lt1"/>
                </a:solidFill>
                <a:latin typeface="Times"/>
                <a:ea typeface="Times"/>
                <a:cs typeface="Times"/>
                <a:sym typeface="Times"/>
              </a:rPr>
              <a:t>Overall algorithms performances with different datasets</a:t>
            </a:r>
            <a:endParaRPr sz="1500">
              <a:solidFill>
                <a:schemeClr val="lt1"/>
              </a:solidFill>
              <a:latin typeface="Times"/>
              <a:ea typeface="Times"/>
              <a:cs typeface="Times"/>
              <a:sym typeface="Time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7"/>
          <p:cNvSpPr txBox="1"/>
          <p:nvPr>
            <p:ph type="title"/>
          </p:nvPr>
        </p:nvSpPr>
        <p:spPr>
          <a:xfrm>
            <a:off x="3040050" y="2167525"/>
            <a:ext cx="3063900" cy="626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559">
                <a:latin typeface="Times"/>
                <a:ea typeface="Times"/>
                <a:cs typeface="Times"/>
                <a:sym typeface="Times"/>
              </a:rPr>
              <a:t>Conclusion </a:t>
            </a:r>
            <a:endParaRPr sz="3559">
              <a:latin typeface="Times"/>
              <a:ea typeface="Times"/>
              <a:cs typeface="Times"/>
              <a:sym typeface="Times"/>
            </a:endParaRPr>
          </a:p>
        </p:txBody>
      </p:sp>
      <p:sp>
        <p:nvSpPr>
          <p:cNvPr id="262" name="Google Shape;262;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263" name="Google Shape;263;p27"/>
          <p:cNvSpPr txBox="1"/>
          <p:nvPr>
            <p:ph idx="4294967295"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sp>
        <p:nvSpPr>
          <p:cNvPr id="264" name="Google Shape;264;p27"/>
          <p:cNvSpPr txBox="1"/>
          <p:nvPr/>
        </p:nvSpPr>
        <p:spPr>
          <a:xfrm>
            <a:off x="2729700" y="3026475"/>
            <a:ext cx="3684600" cy="53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300">
                <a:solidFill>
                  <a:schemeClr val="lt1"/>
                </a:solidFill>
                <a:latin typeface="Times"/>
                <a:ea typeface="Times"/>
                <a:cs typeface="Times"/>
                <a:sym typeface="Times"/>
              </a:rPr>
              <a:t>Thank you for your attention!</a:t>
            </a:r>
            <a:endParaRPr sz="2300">
              <a:solidFill>
                <a:schemeClr val="lt1"/>
              </a:solidFill>
              <a:latin typeface="Times"/>
              <a:ea typeface="Times"/>
              <a:cs typeface="Times"/>
              <a:sym typeface="Times"/>
            </a:endParaRPr>
          </a:p>
        </p:txBody>
      </p:sp>
      <p:pic>
        <p:nvPicPr>
          <p:cNvPr id="265" name="Google Shape;265;p27"/>
          <p:cNvPicPr preferRelativeResize="0"/>
          <p:nvPr/>
        </p:nvPicPr>
        <p:blipFill>
          <a:blip r:embed="rId3">
            <a:alphaModFix/>
          </a:blip>
          <a:stretch>
            <a:fillRect/>
          </a:stretch>
        </p:blipFill>
        <p:spPr>
          <a:xfrm>
            <a:off x="132975" y="94550"/>
            <a:ext cx="402975" cy="462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14"/>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p>
            <a:pPr indent="-311150" lvl="0" marL="457200" rtl="0" algn="l">
              <a:lnSpc>
                <a:spcPct val="115000"/>
              </a:lnSpc>
              <a:spcBef>
                <a:spcPts val="0"/>
              </a:spcBef>
              <a:spcAft>
                <a:spcPts val="0"/>
              </a:spcAft>
              <a:buSzPts val="1300"/>
              <a:buFont typeface="Times"/>
              <a:buChar char="●"/>
            </a:pPr>
            <a:r>
              <a:rPr lang="en" sz="1300">
                <a:latin typeface="Times"/>
                <a:ea typeface="Times"/>
                <a:cs typeface="Times"/>
                <a:sym typeface="Times"/>
              </a:rPr>
              <a:t>Introduction</a:t>
            </a:r>
            <a:endParaRPr sz="1300">
              <a:latin typeface="Times"/>
              <a:ea typeface="Times"/>
              <a:cs typeface="Times"/>
              <a:sym typeface="Times"/>
            </a:endParaRPr>
          </a:p>
          <a:p>
            <a:pPr indent="-311150" lvl="0" marL="457200" rtl="0" algn="l">
              <a:lnSpc>
                <a:spcPct val="115000"/>
              </a:lnSpc>
              <a:spcBef>
                <a:spcPts val="0"/>
              </a:spcBef>
              <a:spcAft>
                <a:spcPts val="0"/>
              </a:spcAft>
              <a:buSzPts val="1300"/>
              <a:buFont typeface="Times"/>
              <a:buChar char="●"/>
            </a:pPr>
            <a:r>
              <a:rPr lang="en" sz="1300">
                <a:latin typeface="Times"/>
                <a:ea typeface="Times"/>
                <a:cs typeface="Times"/>
                <a:sym typeface="Times"/>
              </a:rPr>
              <a:t>Motivation</a:t>
            </a:r>
            <a:endParaRPr sz="1300">
              <a:latin typeface="Times"/>
              <a:ea typeface="Times"/>
              <a:cs typeface="Times"/>
              <a:sym typeface="Times"/>
            </a:endParaRPr>
          </a:p>
          <a:p>
            <a:pPr indent="-311150" lvl="0" marL="457200" rtl="0" algn="l">
              <a:lnSpc>
                <a:spcPct val="115000"/>
              </a:lnSpc>
              <a:spcBef>
                <a:spcPts val="0"/>
              </a:spcBef>
              <a:spcAft>
                <a:spcPts val="0"/>
              </a:spcAft>
              <a:buSzPts val="1300"/>
              <a:buFont typeface="Times"/>
              <a:buChar char="●"/>
            </a:pPr>
            <a:r>
              <a:rPr lang="en" sz="1300">
                <a:latin typeface="Times"/>
                <a:ea typeface="Times"/>
                <a:cs typeface="Times"/>
                <a:sym typeface="Times"/>
              </a:rPr>
              <a:t>Related Prior Work</a:t>
            </a:r>
            <a:endParaRPr sz="1300">
              <a:latin typeface="Times"/>
              <a:ea typeface="Times"/>
              <a:cs typeface="Times"/>
              <a:sym typeface="Times"/>
            </a:endParaRPr>
          </a:p>
          <a:p>
            <a:pPr indent="-311150" lvl="0" marL="457200" rtl="0" algn="l">
              <a:lnSpc>
                <a:spcPct val="115000"/>
              </a:lnSpc>
              <a:spcBef>
                <a:spcPts val="0"/>
              </a:spcBef>
              <a:spcAft>
                <a:spcPts val="0"/>
              </a:spcAft>
              <a:buSzPts val="1300"/>
              <a:buFont typeface="Times"/>
              <a:buChar char="●"/>
            </a:pPr>
            <a:r>
              <a:rPr lang="en" sz="1300">
                <a:latin typeface="Times"/>
                <a:ea typeface="Times"/>
                <a:cs typeface="Times"/>
                <a:sym typeface="Times"/>
              </a:rPr>
              <a:t>Introduction to Malware</a:t>
            </a:r>
            <a:endParaRPr sz="1300">
              <a:latin typeface="Times"/>
              <a:ea typeface="Times"/>
              <a:cs typeface="Times"/>
              <a:sym typeface="Times"/>
            </a:endParaRPr>
          </a:p>
          <a:p>
            <a:pPr indent="-311150" lvl="0" marL="457200" rtl="0" algn="l">
              <a:lnSpc>
                <a:spcPct val="115000"/>
              </a:lnSpc>
              <a:spcBef>
                <a:spcPts val="0"/>
              </a:spcBef>
              <a:spcAft>
                <a:spcPts val="0"/>
              </a:spcAft>
              <a:buSzPts val="1300"/>
              <a:buFont typeface="Times"/>
              <a:buChar char="●"/>
            </a:pPr>
            <a:r>
              <a:rPr lang="en" sz="1300">
                <a:latin typeface="Times"/>
                <a:ea typeface="Times"/>
                <a:cs typeface="Times"/>
                <a:sym typeface="Times"/>
              </a:rPr>
              <a:t>Malware Detection</a:t>
            </a:r>
            <a:endParaRPr sz="1300">
              <a:latin typeface="Times"/>
              <a:ea typeface="Times"/>
              <a:cs typeface="Times"/>
              <a:sym typeface="Times"/>
            </a:endParaRPr>
          </a:p>
          <a:p>
            <a:pPr indent="-311150" lvl="0" marL="457200" rtl="0" algn="l">
              <a:lnSpc>
                <a:spcPct val="115000"/>
              </a:lnSpc>
              <a:spcBef>
                <a:spcPts val="0"/>
              </a:spcBef>
              <a:spcAft>
                <a:spcPts val="0"/>
              </a:spcAft>
              <a:buSzPts val="1300"/>
              <a:buFont typeface="Times"/>
              <a:buChar char="●"/>
            </a:pPr>
            <a:r>
              <a:rPr lang="en" sz="1300">
                <a:latin typeface="Times"/>
                <a:ea typeface="Times"/>
                <a:cs typeface="Times"/>
                <a:sym typeface="Times"/>
              </a:rPr>
              <a:t>Common Attacks</a:t>
            </a:r>
            <a:endParaRPr sz="1300">
              <a:latin typeface="Times"/>
              <a:ea typeface="Times"/>
              <a:cs typeface="Times"/>
              <a:sym typeface="Times"/>
            </a:endParaRPr>
          </a:p>
          <a:p>
            <a:pPr indent="-311150" lvl="0" marL="457200" rtl="0" algn="l">
              <a:lnSpc>
                <a:spcPct val="115000"/>
              </a:lnSpc>
              <a:spcBef>
                <a:spcPts val="0"/>
              </a:spcBef>
              <a:spcAft>
                <a:spcPts val="0"/>
              </a:spcAft>
              <a:buSzPts val="1300"/>
              <a:buFont typeface="Times"/>
              <a:buChar char="●"/>
            </a:pPr>
            <a:r>
              <a:rPr lang="en" sz="1300">
                <a:latin typeface="Times"/>
                <a:ea typeface="Times"/>
                <a:cs typeface="Times"/>
                <a:sym typeface="Times"/>
              </a:rPr>
              <a:t>Expected Goals</a:t>
            </a:r>
            <a:endParaRPr sz="1300">
              <a:latin typeface="Times"/>
              <a:ea typeface="Times"/>
              <a:cs typeface="Times"/>
              <a:sym typeface="Times"/>
            </a:endParaRPr>
          </a:p>
          <a:p>
            <a:pPr indent="-311150" lvl="0" marL="457200" rtl="0" algn="l">
              <a:lnSpc>
                <a:spcPct val="115000"/>
              </a:lnSpc>
              <a:spcBef>
                <a:spcPts val="0"/>
              </a:spcBef>
              <a:spcAft>
                <a:spcPts val="0"/>
              </a:spcAft>
              <a:buSzPts val="1300"/>
              <a:buFont typeface="Times"/>
              <a:buChar char="●"/>
            </a:pPr>
            <a:r>
              <a:rPr lang="en" sz="1300">
                <a:latin typeface="Times"/>
                <a:ea typeface="Times"/>
                <a:cs typeface="Times"/>
                <a:sym typeface="Times"/>
              </a:rPr>
              <a:t>Findings</a:t>
            </a:r>
            <a:endParaRPr sz="1300">
              <a:latin typeface="Times"/>
              <a:ea typeface="Times"/>
              <a:cs typeface="Times"/>
              <a:sym typeface="Times"/>
            </a:endParaRPr>
          </a:p>
          <a:p>
            <a:pPr indent="-311150" lvl="0" marL="457200" rtl="0" algn="l">
              <a:lnSpc>
                <a:spcPct val="115000"/>
              </a:lnSpc>
              <a:spcBef>
                <a:spcPts val="0"/>
              </a:spcBef>
              <a:spcAft>
                <a:spcPts val="0"/>
              </a:spcAft>
              <a:buSzPts val="1300"/>
              <a:buFont typeface="Times"/>
              <a:buChar char="●"/>
            </a:pPr>
            <a:r>
              <a:rPr lang="en" sz="1300">
                <a:latin typeface="Times"/>
                <a:ea typeface="Times"/>
                <a:cs typeface="Times"/>
                <a:sym typeface="Times"/>
              </a:rPr>
              <a:t>Reference</a:t>
            </a:r>
            <a:endParaRPr sz="2200">
              <a:latin typeface="Times"/>
              <a:ea typeface="Times"/>
              <a:cs typeface="Times"/>
              <a:sym typeface="Times"/>
            </a:endParaRPr>
          </a:p>
        </p:txBody>
      </p:sp>
      <p:sp>
        <p:nvSpPr>
          <p:cNvPr id="143" name="Google Shape;143;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44" name="Google Shape;144;p14"/>
          <p:cNvPicPr preferRelativeResize="0"/>
          <p:nvPr/>
        </p:nvPicPr>
        <p:blipFill>
          <a:blip r:embed="rId3">
            <a:alphaModFix/>
          </a:blip>
          <a:stretch>
            <a:fillRect/>
          </a:stretch>
        </p:blipFill>
        <p:spPr>
          <a:xfrm>
            <a:off x="246425" y="103850"/>
            <a:ext cx="402975" cy="462400"/>
          </a:xfrm>
          <a:prstGeom prst="rect">
            <a:avLst/>
          </a:prstGeom>
          <a:noFill/>
          <a:ln>
            <a:noFill/>
          </a:ln>
        </p:spPr>
      </p:pic>
      <p:sp>
        <p:nvSpPr>
          <p:cNvPr id="145" name="Google Shape;145;p14"/>
          <p:cNvSpPr txBox="1"/>
          <p:nvPr/>
        </p:nvSpPr>
        <p:spPr>
          <a:xfrm>
            <a:off x="932350" y="343575"/>
            <a:ext cx="3000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lt1"/>
                </a:solidFill>
                <a:latin typeface="Times"/>
                <a:ea typeface="Times"/>
                <a:cs typeface="Times"/>
                <a:sym typeface="Times"/>
              </a:rPr>
              <a:t>Outline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latin typeface="Times"/>
                <a:ea typeface="Times"/>
                <a:cs typeface="Times"/>
                <a:sym typeface="Times"/>
              </a:rPr>
              <a:t>Introduction</a:t>
            </a:r>
            <a:endParaRPr sz="2200">
              <a:latin typeface="Times"/>
              <a:ea typeface="Times"/>
              <a:cs typeface="Times"/>
              <a:sym typeface="Times"/>
            </a:endParaRPr>
          </a:p>
        </p:txBody>
      </p:sp>
      <p:pic>
        <p:nvPicPr>
          <p:cNvPr id="151" name="Google Shape;151;p15" title="Chart"/>
          <p:cNvPicPr preferRelativeResize="0"/>
          <p:nvPr/>
        </p:nvPicPr>
        <p:blipFill>
          <a:blip r:embed="rId3">
            <a:alphaModFix/>
          </a:blip>
          <a:stretch>
            <a:fillRect/>
          </a:stretch>
        </p:blipFill>
        <p:spPr>
          <a:xfrm>
            <a:off x="343925" y="1820835"/>
            <a:ext cx="4228076" cy="2404631"/>
          </a:xfrm>
          <a:prstGeom prst="rect">
            <a:avLst/>
          </a:prstGeom>
          <a:noFill/>
          <a:ln>
            <a:noFill/>
          </a:ln>
        </p:spPr>
      </p:pic>
      <p:pic>
        <p:nvPicPr>
          <p:cNvPr id="152" name="Google Shape;152;p15"/>
          <p:cNvPicPr preferRelativeResize="0"/>
          <p:nvPr/>
        </p:nvPicPr>
        <p:blipFill>
          <a:blip r:embed="rId4">
            <a:alphaModFix/>
          </a:blip>
          <a:stretch>
            <a:fillRect/>
          </a:stretch>
        </p:blipFill>
        <p:spPr>
          <a:xfrm>
            <a:off x="4757101" y="1209625"/>
            <a:ext cx="4267197" cy="2958701"/>
          </a:xfrm>
          <a:prstGeom prst="rect">
            <a:avLst/>
          </a:prstGeom>
          <a:noFill/>
          <a:ln>
            <a:noFill/>
          </a:ln>
        </p:spPr>
      </p:pic>
      <p:sp>
        <p:nvSpPr>
          <p:cNvPr id="153" name="Google Shape;153;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pic>
        <p:nvPicPr>
          <p:cNvPr id="154" name="Google Shape;154;p15"/>
          <p:cNvPicPr preferRelativeResize="0"/>
          <p:nvPr/>
        </p:nvPicPr>
        <p:blipFill>
          <a:blip r:embed="rId5">
            <a:alphaModFix/>
          </a:blip>
          <a:stretch>
            <a:fillRect/>
          </a:stretch>
        </p:blipFill>
        <p:spPr>
          <a:xfrm>
            <a:off x="132975" y="94550"/>
            <a:ext cx="402975" cy="462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Times"/>
                <a:ea typeface="Times"/>
                <a:cs typeface="Times"/>
                <a:sym typeface="Times"/>
              </a:rPr>
              <a:t>Motivation</a:t>
            </a:r>
            <a:endParaRPr>
              <a:latin typeface="Times"/>
              <a:ea typeface="Times"/>
              <a:cs typeface="Times"/>
              <a:sym typeface="Times"/>
            </a:endParaRPr>
          </a:p>
        </p:txBody>
      </p:sp>
      <p:sp>
        <p:nvSpPr>
          <p:cNvPr id="160" name="Google Shape;160;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pic>
        <p:nvPicPr>
          <p:cNvPr id="161" name="Google Shape;161;p16"/>
          <p:cNvPicPr preferRelativeResize="0"/>
          <p:nvPr/>
        </p:nvPicPr>
        <p:blipFill>
          <a:blip r:embed="rId3">
            <a:alphaModFix/>
          </a:blip>
          <a:stretch>
            <a:fillRect/>
          </a:stretch>
        </p:blipFill>
        <p:spPr>
          <a:xfrm>
            <a:off x="3477050" y="1132375"/>
            <a:ext cx="4995391" cy="3530850"/>
          </a:xfrm>
          <a:prstGeom prst="rect">
            <a:avLst/>
          </a:prstGeom>
          <a:noFill/>
          <a:ln>
            <a:noFill/>
          </a:ln>
        </p:spPr>
      </p:pic>
      <p:sp>
        <p:nvSpPr>
          <p:cNvPr id="162" name="Google Shape;162;p16"/>
          <p:cNvSpPr txBox="1"/>
          <p:nvPr>
            <p:ph idx="1" type="body"/>
          </p:nvPr>
        </p:nvSpPr>
        <p:spPr>
          <a:xfrm>
            <a:off x="427525" y="1499325"/>
            <a:ext cx="2977500" cy="2979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Font typeface="Times"/>
              <a:buChar char="●"/>
            </a:pPr>
            <a:r>
              <a:rPr lang="en">
                <a:latin typeface="Times"/>
                <a:ea typeface="Times"/>
                <a:cs typeface="Times"/>
                <a:sym typeface="Times"/>
              </a:rPr>
              <a:t>Growth of malware and potentially unwanted applications on the Android platform.</a:t>
            </a:r>
            <a:endParaRPr>
              <a:latin typeface="Times"/>
              <a:ea typeface="Times"/>
              <a:cs typeface="Times"/>
              <a:sym typeface="Times"/>
            </a:endParaRPr>
          </a:p>
          <a:p>
            <a:pPr indent="0" lvl="0" marL="457200" rtl="0" algn="l">
              <a:spcBef>
                <a:spcPts val="1200"/>
              </a:spcBef>
              <a:spcAft>
                <a:spcPts val="0"/>
              </a:spcAft>
              <a:buNone/>
            </a:pPr>
            <a:r>
              <a:t/>
            </a:r>
            <a:endParaRPr>
              <a:latin typeface="Times"/>
              <a:ea typeface="Times"/>
              <a:cs typeface="Times"/>
              <a:sym typeface="Times"/>
            </a:endParaRPr>
          </a:p>
          <a:p>
            <a:pPr indent="-311150" lvl="0" marL="457200" rtl="0" algn="l">
              <a:spcBef>
                <a:spcPts val="1200"/>
              </a:spcBef>
              <a:spcAft>
                <a:spcPts val="0"/>
              </a:spcAft>
              <a:buSzPts val="1300"/>
              <a:buFont typeface="Times"/>
              <a:buChar char="●"/>
            </a:pPr>
            <a:r>
              <a:rPr lang="en">
                <a:latin typeface="Times"/>
                <a:ea typeface="Times"/>
                <a:cs typeface="Times"/>
                <a:sym typeface="Times"/>
              </a:rPr>
              <a:t>According to Kaspersky, from July through September 2022, it prevented 438,035 malicious installation packages for its user-base alone.</a:t>
            </a:r>
            <a:endParaRPr>
              <a:latin typeface="Times"/>
              <a:ea typeface="Times"/>
              <a:cs typeface="Times"/>
              <a:sym typeface="Times"/>
            </a:endParaRPr>
          </a:p>
        </p:txBody>
      </p:sp>
      <p:pic>
        <p:nvPicPr>
          <p:cNvPr id="163" name="Google Shape;163;p16"/>
          <p:cNvPicPr preferRelativeResize="0"/>
          <p:nvPr/>
        </p:nvPicPr>
        <p:blipFill>
          <a:blip r:embed="rId4">
            <a:alphaModFix/>
          </a:blip>
          <a:stretch>
            <a:fillRect/>
          </a:stretch>
        </p:blipFill>
        <p:spPr>
          <a:xfrm>
            <a:off x="132975" y="94550"/>
            <a:ext cx="402975" cy="462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latin typeface="Times"/>
                <a:ea typeface="Times"/>
                <a:cs typeface="Times"/>
                <a:sym typeface="Times"/>
              </a:rPr>
              <a:t>Motivation</a:t>
            </a:r>
            <a:endParaRPr sz="2200">
              <a:latin typeface="Times"/>
              <a:ea typeface="Times"/>
              <a:cs typeface="Times"/>
              <a:sym typeface="Times"/>
            </a:endParaRPr>
          </a:p>
        </p:txBody>
      </p:sp>
      <p:sp>
        <p:nvSpPr>
          <p:cNvPr id="169" name="Google Shape;169;p17"/>
          <p:cNvSpPr txBox="1"/>
          <p:nvPr>
            <p:ph idx="1" type="body"/>
          </p:nvPr>
        </p:nvSpPr>
        <p:spPr>
          <a:xfrm>
            <a:off x="0" y="1499325"/>
            <a:ext cx="3525900" cy="2979300"/>
          </a:xfrm>
          <a:prstGeom prst="rect">
            <a:avLst/>
          </a:prstGeom>
        </p:spPr>
        <p:txBody>
          <a:bodyPr anchorCtr="0" anchor="t" bIns="91425" lIns="91425" spcFirstLastPara="1" rIns="91425" wrap="square" tIns="91425">
            <a:noAutofit/>
          </a:bodyPr>
          <a:lstStyle/>
          <a:p>
            <a:pPr indent="-311308" lvl="0" marL="457200" rtl="0" algn="l">
              <a:lnSpc>
                <a:spcPct val="95000"/>
              </a:lnSpc>
              <a:spcBef>
                <a:spcPts val="0"/>
              </a:spcBef>
              <a:spcAft>
                <a:spcPts val="0"/>
              </a:spcAft>
              <a:buSzPts val="1303"/>
              <a:buFont typeface="Times"/>
              <a:buChar char="●"/>
            </a:pPr>
            <a:r>
              <a:rPr lang="en" sz="1302">
                <a:latin typeface="Times"/>
                <a:ea typeface="Times"/>
                <a:cs typeface="Times"/>
                <a:sym typeface="Times"/>
              </a:rPr>
              <a:t>Cybercriminals employ various techniques to obfuscate malicious software and evade detection.</a:t>
            </a:r>
            <a:endParaRPr sz="1302">
              <a:latin typeface="Times"/>
              <a:ea typeface="Times"/>
              <a:cs typeface="Times"/>
              <a:sym typeface="Times"/>
            </a:endParaRPr>
          </a:p>
          <a:p>
            <a:pPr indent="0" lvl="0" marL="457200" rtl="0" algn="l">
              <a:lnSpc>
                <a:spcPct val="95000"/>
              </a:lnSpc>
              <a:spcBef>
                <a:spcPts val="1200"/>
              </a:spcBef>
              <a:spcAft>
                <a:spcPts val="0"/>
              </a:spcAft>
              <a:buSzPts val="1018"/>
              <a:buNone/>
            </a:pPr>
            <a:r>
              <a:t/>
            </a:r>
            <a:endParaRPr sz="1302">
              <a:latin typeface="Times"/>
              <a:ea typeface="Times"/>
              <a:cs typeface="Times"/>
              <a:sym typeface="Times"/>
            </a:endParaRPr>
          </a:p>
          <a:p>
            <a:pPr indent="-311308" lvl="0" marL="457200" rtl="0" algn="l">
              <a:lnSpc>
                <a:spcPct val="95000"/>
              </a:lnSpc>
              <a:spcBef>
                <a:spcPts val="1200"/>
              </a:spcBef>
              <a:spcAft>
                <a:spcPts val="0"/>
              </a:spcAft>
              <a:buSzPts val="1303"/>
              <a:buFont typeface="Times"/>
              <a:buChar char="●"/>
            </a:pPr>
            <a:r>
              <a:rPr lang="en" sz="1302">
                <a:latin typeface="Times"/>
                <a:ea typeface="Times"/>
                <a:cs typeface="Times"/>
                <a:sym typeface="Times"/>
              </a:rPr>
              <a:t>Approaches using machine learning for malware detection have shown significant promise.</a:t>
            </a:r>
            <a:endParaRPr sz="1302">
              <a:latin typeface="Times"/>
              <a:ea typeface="Times"/>
              <a:cs typeface="Times"/>
              <a:sym typeface="Times"/>
            </a:endParaRPr>
          </a:p>
          <a:p>
            <a:pPr indent="0" lvl="0" marL="457200" rtl="0" algn="l">
              <a:lnSpc>
                <a:spcPct val="95000"/>
              </a:lnSpc>
              <a:spcBef>
                <a:spcPts val="1200"/>
              </a:spcBef>
              <a:spcAft>
                <a:spcPts val="0"/>
              </a:spcAft>
              <a:buSzPts val="1018"/>
              <a:buNone/>
            </a:pPr>
            <a:r>
              <a:t/>
            </a:r>
            <a:endParaRPr sz="1302">
              <a:latin typeface="Times"/>
              <a:ea typeface="Times"/>
              <a:cs typeface="Times"/>
              <a:sym typeface="Times"/>
            </a:endParaRPr>
          </a:p>
          <a:p>
            <a:pPr indent="-311308" lvl="0" marL="457200" rtl="0" algn="l">
              <a:lnSpc>
                <a:spcPct val="95000"/>
              </a:lnSpc>
              <a:spcBef>
                <a:spcPts val="1200"/>
              </a:spcBef>
              <a:spcAft>
                <a:spcPts val="0"/>
              </a:spcAft>
              <a:buSzPts val="1303"/>
              <a:buFont typeface="Times"/>
              <a:buChar char="●"/>
            </a:pPr>
            <a:r>
              <a:rPr lang="en" sz="1302">
                <a:latin typeface="Times"/>
                <a:ea typeface="Times"/>
                <a:cs typeface="Times"/>
                <a:sym typeface="Times"/>
              </a:rPr>
              <a:t>These methodologies are very new and varied allowed for substantial review.</a:t>
            </a:r>
            <a:endParaRPr sz="1302">
              <a:latin typeface="Times"/>
              <a:ea typeface="Times"/>
              <a:cs typeface="Times"/>
              <a:sym typeface="Times"/>
            </a:endParaRPr>
          </a:p>
          <a:p>
            <a:pPr indent="0" lvl="0" marL="457200" rtl="0" algn="l">
              <a:lnSpc>
                <a:spcPct val="95000"/>
              </a:lnSpc>
              <a:spcBef>
                <a:spcPts val="1200"/>
              </a:spcBef>
              <a:spcAft>
                <a:spcPts val="1200"/>
              </a:spcAft>
              <a:buSzPts val="1018"/>
              <a:buNone/>
            </a:pPr>
            <a:r>
              <a:t/>
            </a:r>
            <a:endParaRPr sz="1302">
              <a:latin typeface="Times"/>
              <a:ea typeface="Times"/>
              <a:cs typeface="Times"/>
              <a:sym typeface="Times"/>
            </a:endParaRPr>
          </a:p>
        </p:txBody>
      </p:sp>
      <p:pic>
        <p:nvPicPr>
          <p:cNvPr id="170" name="Google Shape;170;p17"/>
          <p:cNvPicPr preferRelativeResize="0"/>
          <p:nvPr/>
        </p:nvPicPr>
        <p:blipFill>
          <a:blip r:embed="rId3">
            <a:alphaModFix/>
          </a:blip>
          <a:stretch>
            <a:fillRect/>
          </a:stretch>
        </p:blipFill>
        <p:spPr>
          <a:xfrm>
            <a:off x="-134600" y="556945"/>
            <a:ext cx="9413192" cy="6803301"/>
          </a:xfrm>
          <a:prstGeom prst="rect">
            <a:avLst/>
          </a:prstGeom>
          <a:noFill/>
          <a:ln>
            <a:noFill/>
          </a:ln>
        </p:spPr>
      </p:pic>
      <p:sp>
        <p:nvSpPr>
          <p:cNvPr id="171" name="Google Shape;171;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pic>
        <p:nvPicPr>
          <p:cNvPr id="172" name="Google Shape;172;p17"/>
          <p:cNvPicPr preferRelativeResize="0"/>
          <p:nvPr/>
        </p:nvPicPr>
        <p:blipFill>
          <a:blip r:embed="rId4">
            <a:alphaModFix/>
          </a:blip>
          <a:stretch>
            <a:fillRect/>
          </a:stretch>
        </p:blipFill>
        <p:spPr>
          <a:xfrm>
            <a:off x="132975" y="94550"/>
            <a:ext cx="402975" cy="462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latin typeface="Times"/>
                <a:ea typeface="Times"/>
                <a:cs typeface="Times"/>
                <a:sym typeface="Times"/>
              </a:rPr>
              <a:t>Prior Work</a:t>
            </a:r>
            <a:endParaRPr sz="2200">
              <a:latin typeface="Times"/>
              <a:ea typeface="Times"/>
              <a:cs typeface="Times"/>
              <a:sym typeface="Times"/>
            </a:endParaRPr>
          </a:p>
        </p:txBody>
      </p:sp>
      <p:sp>
        <p:nvSpPr>
          <p:cNvPr id="178" name="Google Shape;178;p18"/>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Times"/>
                <a:ea typeface="Times"/>
                <a:cs typeface="Times"/>
                <a:sym typeface="Times"/>
              </a:rPr>
              <a:t>A Survey of Android Malware Detection with Deep Neural Models (2021)</a:t>
            </a:r>
            <a:endParaRPr>
              <a:latin typeface="Times"/>
              <a:ea typeface="Times"/>
              <a:cs typeface="Times"/>
              <a:sym typeface="Times"/>
            </a:endParaRPr>
          </a:p>
          <a:p>
            <a:pPr indent="0" lvl="0" marL="0" rtl="0" algn="l">
              <a:spcBef>
                <a:spcPts val="1200"/>
              </a:spcBef>
              <a:spcAft>
                <a:spcPts val="0"/>
              </a:spcAft>
              <a:buNone/>
            </a:pPr>
            <a:r>
              <a:t/>
            </a:r>
            <a:endParaRPr>
              <a:latin typeface="Times"/>
              <a:ea typeface="Times"/>
              <a:cs typeface="Times"/>
              <a:sym typeface="Times"/>
            </a:endParaRPr>
          </a:p>
          <a:p>
            <a:pPr indent="0" lvl="0" marL="0" rtl="0" algn="l">
              <a:spcBef>
                <a:spcPts val="1200"/>
              </a:spcBef>
              <a:spcAft>
                <a:spcPts val="0"/>
              </a:spcAft>
              <a:buNone/>
            </a:pPr>
            <a:r>
              <a:rPr lang="en">
                <a:latin typeface="Times"/>
                <a:ea typeface="Times"/>
                <a:cs typeface="Times"/>
                <a:sym typeface="Times"/>
              </a:rPr>
              <a:t>A Review of Android Malware Detection Approaches Based on Machine Learning (2020)</a:t>
            </a:r>
            <a:endParaRPr>
              <a:latin typeface="Times"/>
              <a:ea typeface="Times"/>
              <a:cs typeface="Times"/>
              <a:sym typeface="Times"/>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79" name="Google Shape;179;p18"/>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Times"/>
                <a:ea typeface="Times"/>
                <a:cs typeface="Times"/>
                <a:sym typeface="Times"/>
              </a:rPr>
              <a:t>A Survey of Android Malware Detection with Deep Neural Models (2020)</a:t>
            </a:r>
            <a:endParaRPr>
              <a:latin typeface="Times"/>
              <a:ea typeface="Times"/>
              <a:cs typeface="Times"/>
              <a:sym typeface="Times"/>
            </a:endParaRPr>
          </a:p>
          <a:p>
            <a:pPr indent="0" lvl="0" marL="0" rtl="0" algn="l">
              <a:spcBef>
                <a:spcPts val="1200"/>
              </a:spcBef>
              <a:spcAft>
                <a:spcPts val="0"/>
              </a:spcAft>
              <a:buNone/>
            </a:pPr>
            <a:r>
              <a:t/>
            </a:r>
            <a:endParaRPr>
              <a:latin typeface="Times"/>
              <a:ea typeface="Times"/>
              <a:cs typeface="Times"/>
              <a:sym typeface="Times"/>
            </a:endParaRPr>
          </a:p>
          <a:p>
            <a:pPr indent="0" lvl="0" marL="0" rtl="0" algn="l">
              <a:spcBef>
                <a:spcPts val="1200"/>
              </a:spcBef>
              <a:spcAft>
                <a:spcPts val="1200"/>
              </a:spcAft>
              <a:buNone/>
            </a:pPr>
            <a:r>
              <a:rPr lang="en">
                <a:latin typeface="Times"/>
                <a:ea typeface="Times"/>
                <a:cs typeface="Times"/>
                <a:sym typeface="Times"/>
              </a:rPr>
              <a:t>A Survey on Android Malware Detection Techniques Using Machine Learning Algorithms (2019)</a:t>
            </a:r>
            <a:endParaRPr>
              <a:latin typeface="Times"/>
              <a:ea typeface="Times"/>
              <a:cs typeface="Times"/>
              <a:sym typeface="Times"/>
            </a:endParaRPr>
          </a:p>
        </p:txBody>
      </p:sp>
      <p:sp>
        <p:nvSpPr>
          <p:cNvPr id="180" name="Google Shape;180;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1" name="Google Shape;181;p18"/>
          <p:cNvPicPr preferRelativeResize="0"/>
          <p:nvPr/>
        </p:nvPicPr>
        <p:blipFill>
          <a:blip r:embed="rId3">
            <a:alphaModFix/>
          </a:blip>
          <a:stretch>
            <a:fillRect/>
          </a:stretch>
        </p:blipFill>
        <p:spPr>
          <a:xfrm>
            <a:off x="132975" y="94550"/>
            <a:ext cx="402975" cy="462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latin typeface="Times"/>
                <a:ea typeface="Times"/>
                <a:cs typeface="Times"/>
                <a:sym typeface="Times"/>
              </a:rPr>
              <a:t>What is Malware</a:t>
            </a:r>
            <a:endParaRPr sz="2200">
              <a:latin typeface="Times"/>
              <a:ea typeface="Times"/>
              <a:cs typeface="Times"/>
              <a:sym typeface="Times"/>
            </a:endParaRPr>
          </a:p>
        </p:txBody>
      </p:sp>
      <p:sp>
        <p:nvSpPr>
          <p:cNvPr id="187" name="Google Shape;187;p19"/>
          <p:cNvSpPr txBox="1"/>
          <p:nvPr>
            <p:ph idx="1" type="body"/>
          </p:nvPr>
        </p:nvSpPr>
        <p:spPr>
          <a:xfrm>
            <a:off x="478950" y="1307850"/>
            <a:ext cx="7038900" cy="33087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Font typeface="Times"/>
              <a:buChar char="●"/>
            </a:pPr>
            <a:r>
              <a:rPr lang="en">
                <a:latin typeface="Times"/>
                <a:ea typeface="Times"/>
                <a:cs typeface="Times"/>
                <a:sym typeface="Times"/>
              </a:rPr>
              <a:t>Malicious Software:</a:t>
            </a:r>
            <a:br>
              <a:rPr lang="en">
                <a:latin typeface="Times"/>
                <a:ea typeface="Times"/>
                <a:cs typeface="Times"/>
                <a:sym typeface="Times"/>
              </a:rPr>
            </a:br>
            <a:endParaRPr>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Steals sensitive information</a:t>
            </a:r>
            <a:endParaRPr sz="1300">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Gains unauthorized access</a:t>
            </a:r>
            <a:endParaRPr sz="1300">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Designed to harm and/or exploit devices and users</a:t>
            </a:r>
            <a:br>
              <a:rPr lang="en" sz="1300">
                <a:latin typeface="Times"/>
                <a:ea typeface="Times"/>
                <a:cs typeface="Times"/>
                <a:sym typeface="Times"/>
              </a:rPr>
            </a:br>
            <a:endParaRPr sz="1300">
              <a:latin typeface="Times"/>
              <a:ea typeface="Times"/>
              <a:cs typeface="Times"/>
              <a:sym typeface="Times"/>
            </a:endParaRPr>
          </a:p>
          <a:p>
            <a:pPr indent="-311150" lvl="0" marL="457200" rtl="0" algn="l">
              <a:spcBef>
                <a:spcPts val="0"/>
              </a:spcBef>
              <a:spcAft>
                <a:spcPts val="0"/>
              </a:spcAft>
              <a:buSzPts val="1300"/>
              <a:buFont typeface="Times"/>
              <a:buChar char="●"/>
            </a:pPr>
            <a:r>
              <a:rPr lang="en">
                <a:latin typeface="Times"/>
                <a:ea typeface="Times"/>
                <a:cs typeface="Times"/>
                <a:sym typeface="Times"/>
              </a:rPr>
              <a:t>Common Malware Attacks:</a:t>
            </a:r>
            <a:br>
              <a:rPr lang="en">
                <a:latin typeface="Times"/>
                <a:ea typeface="Times"/>
                <a:cs typeface="Times"/>
                <a:sym typeface="Times"/>
              </a:rPr>
            </a:br>
            <a:endParaRPr>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Backdoors</a:t>
            </a:r>
            <a:endParaRPr sz="1300">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Trojan horses</a:t>
            </a:r>
            <a:endParaRPr sz="1300">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Adware</a:t>
            </a:r>
            <a:endParaRPr sz="1300">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Rootkits</a:t>
            </a:r>
            <a:endParaRPr sz="1300">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Ransomware</a:t>
            </a:r>
            <a:endParaRPr sz="1300">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Spyware</a:t>
            </a:r>
            <a:endParaRPr sz="1300">
              <a:latin typeface="Times"/>
              <a:ea typeface="Times"/>
              <a:cs typeface="Times"/>
              <a:sym typeface="Times"/>
            </a:endParaRPr>
          </a:p>
          <a:p>
            <a:pPr indent="-311150" lvl="1" marL="914400" rtl="0" algn="l">
              <a:spcBef>
                <a:spcPts val="0"/>
              </a:spcBef>
              <a:spcAft>
                <a:spcPts val="0"/>
              </a:spcAft>
              <a:buSzPts val="1300"/>
              <a:buFont typeface="Times"/>
              <a:buChar char="○"/>
            </a:pPr>
            <a:r>
              <a:rPr lang="en" sz="1300">
                <a:latin typeface="Times"/>
                <a:ea typeface="Times"/>
                <a:cs typeface="Times"/>
                <a:sym typeface="Times"/>
              </a:rPr>
              <a:t>Cryptojacking</a:t>
            </a:r>
            <a:endParaRPr sz="1300">
              <a:latin typeface="Times"/>
              <a:ea typeface="Times"/>
              <a:cs typeface="Times"/>
              <a:sym typeface="Times"/>
            </a:endParaRPr>
          </a:p>
        </p:txBody>
      </p:sp>
      <p:sp>
        <p:nvSpPr>
          <p:cNvPr id="188" name="Google Shape;188;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89" name="Google Shape;189;p19"/>
          <p:cNvPicPr preferRelativeResize="0"/>
          <p:nvPr/>
        </p:nvPicPr>
        <p:blipFill>
          <a:blip r:embed="rId3">
            <a:alphaModFix/>
          </a:blip>
          <a:stretch>
            <a:fillRect/>
          </a:stretch>
        </p:blipFill>
        <p:spPr>
          <a:xfrm>
            <a:off x="4931975" y="1572052"/>
            <a:ext cx="4089175" cy="2300173"/>
          </a:xfrm>
          <a:prstGeom prst="rect">
            <a:avLst/>
          </a:prstGeom>
          <a:noFill/>
          <a:ln>
            <a:noFill/>
          </a:ln>
        </p:spPr>
      </p:pic>
      <p:pic>
        <p:nvPicPr>
          <p:cNvPr id="190" name="Google Shape;190;p19"/>
          <p:cNvPicPr preferRelativeResize="0"/>
          <p:nvPr/>
        </p:nvPicPr>
        <p:blipFill>
          <a:blip r:embed="rId4">
            <a:alphaModFix/>
          </a:blip>
          <a:stretch>
            <a:fillRect/>
          </a:stretch>
        </p:blipFill>
        <p:spPr>
          <a:xfrm>
            <a:off x="132975" y="94550"/>
            <a:ext cx="402975" cy="462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00">
                <a:latin typeface="Times"/>
                <a:ea typeface="Times"/>
                <a:cs typeface="Times"/>
                <a:sym typeface="Times"/>
              </a:rPr>
              <a:t>Methods to detect malware</a:t>
            </a:r>
            <a:endParaRPr sz="2200">
              <a:latin typeface="Times"/>
              <a:ea typeface="Times"/>
              <a:cs typeface="Times"/>
              <a:sym typeface="Times"/>
            </a:endParaRPr>
          </a:p>
        </p:txBody>
      </p:sp>
      <p:sp>
        <p:nvSpPr>
          <p:cNvPr id="196" name="Google Shape;196;p20"/>
          <p:cNvSpPr txBox="1"/>
          <p:nvPr>
            <p:ph idx="1" type="body"/>
          </p:nvPr>
        </p:nvSpPr>
        <p:spPr>
          <a:xfrm>
            <a:off x="1001875" y="1252550"/>
            <a:ext cx="7038900" cy="2911200"/>
          </a:xfrm>
          <a:prstGeom prst="rect">
            <a:avLst/>
          </a:prstGeom>
        </p:spPr>
        <p:txBody>
          <a:bodyPr anchorCtr="0" anchor="t" bIns="91425" lIns="91425" spcFirstLastPara="1" rIns="91425" wrap="square" tIns="91425">
            <a:normAutofit lnSpcReduction="10000"/>
          </a:bodyPr>
          <a:lstStyle/>
          <a:p>
            <a:pPr indent="-311150" lvl="0" marL="457200" rtl="0" algn="l">
              <a:lnSpc>
                <a:spcPct val="100000"/>
              </a:lnSpc>
              <a:spcBef>
                <a:spcPts val="0"/>
              </a:spcBef>
              <a:spcAft>
                <a:spcPts val="0"/>
              </a:spcAft>
              <a:buClr>
                <a:schemeClr val="lt1"/>
              </a:buClr>
              <a:buSzPts val="1300"/>
              <a:buFont typeface="Times"/>
              <a:buChar char="●"/>
            </a:pPr>
            <a:r>
              <a:rPr lang="en">
                <a:latin typeface="Times"/>
                <a:ea typeface="Times"/>
                <a:cs typeface="Times"/>
                <a:sym typeface="Times"/>
              </a:rPr>
              <a:t>Machine learning models</a:t>
            </a:r>
            <a:endParaRPr>
              <a:latin typeface="Times"/>
              <a:ea typeface="Times"/>
              <a:cs typeface="Times"/>
              <a:sym typeface="Times"/>
            </a:endParaRPr>
          </a:p>
          <a:p>
            <a:pPr indent="0" lvl="0" marL="457200" rtl="0" algn="l">
              <a:lnSpc>
                <a:spcPct val="100000"/>
              </a:lnSpc>
              <a:spcBef>
                <a:spcPts val="0"/>
              </a:spcBef>
              <a:spcAft>
                <a:spcPts val="0"/>
              </a:spcAft>
              <a:buNone/>
            </a:pPr>
            <a:r>
              <a:t/>
            </a:r>
            <a:endParaRPr>
              <a:latin typeface="Times"/>
              <a:ea typeface="Times"/>
              <a:cs typeface="Times"/>
              <a:sym typeface="Times"/>
            </a:endParaRPr>
          </a:p>
          <a:p>
            <a:pPr indent="-311150" lvl="1" marL="914400" rtl="0" algn="l">
              <a:spcBef>
                <a:spcPts val="0"/>
              </a:spcBef>
              <a:spcAft>
                <a:spcPts val="0"/>
              </a:spcAft>
              <a:buClr>
                <a:schemeClr val="lt1"/>
              </a:buClr>
              <a:buSzPts val="1300"/>
              <a:buFont typeface="Times"/>
              <a:buChar char="○"/>
            </a:pPr>
            <a:r>
              <a:rPr lang="en" sz="1300">
                <a:latin typeface="Times"/>
                <a:ea typeface="Times"/>
                <a:cs typeface="Times"/>
                <a:sym typeface="Times"/>
              </a:rPr>
              <a:t>Naive Bayes, SVM</a:t>
            </a:r>
            <a:endParaRPr sz="1300">
              <a:latin typeface="Times"/>
              <a:ea typeface="Times"/>
              <a:cs typeface="Times"/>
              <a:sym typeface="Times"/>
            </a:endParaRPr>
          </a:p>
          <a:p>
            <a:pPr indent="-311150" lvl="1" marL="914400" rtl="0" algn="l">
              <a:spcBef>
                <a:spcPts val="0"/>
              </a:spcBef>
              <a:spcAft>
                <a:spcPts val="0"/>
              </a:spcAft>
              <a:buClr>
                <a:schemeClr val="lt1"/>
              </a:buClr>
              <a:buSzPts val="1300"/>
              <a:buFont typeface="Times"/>
              <a:buChar char="○"/>
            </a:pPr>
            <a:r>
              <a:rPr lang="en" sz="1300">
                <a:latin typeface="Times"/>
                <a:ea typeface="Times"/>
                <a:cs typeface="Times"/>
                <a:sym typeface="Times"/>
              </a:rPr>
              <a:t>Decision Trees, Random Forest</a:t>
            </a:r>
            <a:endParaRPr sz="1300">
              <a:latin typeface="Times"/>
              <a:ea typeface="Times"/>
              <a:cs typeface="Times"/>
              <a:sym typeface="Times"/>
            </a:endParaRPr>
          </a:p>
          <a:p>
            <a:pPr indent="-311150" lvl="1" marL="914400" rtl="0" algn="l">
              <a:spcBef>
                <a:spcPts val="0"/>
              </a:spcBef>
              <a:spcAft>
                <a:spcPts val="0"/>
              </a:spcAft>
              <a:buClr>
                <a:schemeClr val="lt1"/>
              </a:buClr>
              <a:buSzPts val="1300"/>
              <a:buFont typeface="Times"/>
              <a:buChar char="○"/>
            </a:pPr>
            <a:r>
              <a:rPr lang="en" sz="1300">
                <a:latin typeface="Times"/>
                <a:ea typeface="Times"/>
                <a:cs typeface="Times"/>
                <a:sym typeface="Times"/>
              </a:rPr>
              <a:t>Multilayer Perceptron</a:t>
            </a:r>
            <a:endParaRPr sz="1300">
              <a:latin typeface="Times"/>
              <a:ea typeface="Times"/>
              <a:cs typeface="Times"/>
              <a:sym typeface="Times"/>
            </a:endParaRPr>
          </a:p>
          <a:p>
            <a:pPr indent="0" lvl="0" marL="0" rtl="0" algn="l">
              <a:spcBef>
                <a:spcPts val="0"/>
              </a:spcBef>
              <a:spcAft>
                <a:spcPts val="0"/>
              </a:spcAft>
              <a:buNone/>
            </a:pPr>
            <a:r>
              <a:t/>
            </a:r>
            <a:endParaRPr sz="1300">
              <a:latin typeface="Times"/>
              <a:ea typeface="Times"/>
              <a:cs typeface="Times"/>
              <a:sym typeface="Times"/>
            </a:endParaRPr>
          </a:p>
          <a:p>
            <a:pPr indent="-311150" lvl="0" marL="457200" rtl="0" algn="l">
              <a:lnSpc>
                <a:spcPct val="100000"/>
              </a:lnSpc>
              <a:spcBef>
                <a:spcPts val="0"/>
              </a:spcBef>
              <a:spcAft>
                <a:spcPts val="0"/>
              </a:spcAft>
              <a:buClr>
                <a:schemeClr val="lt1"/>
              </a:buClr>
              <a:buSzPts val="1300"/>
              <a:buFont typeface="Times"/>
              <a:buChar char="●"/>
            </a:pPr>
            <a:r>
              <a:rPr lang="en">
                <a:latin typeface="Times"/>
                <a:ea typeface="Times"/>
                <a:cs typeface="Times"/>
                <a:sym typeface="Times"/>
              </a:rPr>
              <a:t>Deep learning models</a:t>
            </a:r>
            <a:endParaRPr>
              <a:latin typeface="Times"/>
              <a:ea typeface="Times"/>
              <a:cs typeface="Times"/>
              <a:sym typeface="Times"/>
            </a:endParaRPr>
          </a:p>
          <a:p>
            <a:pPr indent="0" lvl="0" marL="0" rtl="0" algn="l">
              <a:lnSpc>
                <a:spcPct val="100000"/>
              </a:lnSpc>
              <a:spcBef>
                <a:spcPts val="0"/>
              </a:spcBef>
              <a:spcAft>
                <a:spcPts val="0"/>
              </a:spcAft>
              <a:buNone/>
            </a:pPr>
            <a:r>
              <a:t/>
            </a:r>
            <a:endParaRPr>
              <a:latin typeface="Times"/>
              <a:ea typeface="Times"/>
              <a:cs typeface="Times"/>
              <a:sym typeface="Times"/>
            </a:endParaRPr>
          </a:p>
          <a:p>
            <a:pPr indent="-311150" lvl="1" marL="914400" rtl="0" algn="l">
              <a:spcBef>
                <a:spcPts val="0"/>
              </a:spcBef>
              <a:spcAft>
                <a:spcPts val="0"/>
              </a:spcAft>
              <a:buClr>
                <a:schemeClr val="lt1"/>
              </a:buClr>
              <a:buSzPts val="1300"/>
              <a:buFont typeface="Times"/>
              <a:buChar char="○"/>
            </a:pPr>
            <a:r>
              <a:rPr lang="en" sz="1300">
                <a:latin typeface="Times"/>
                <a:ea typeface="Times"/>
                <a:cs typeface="Times"/>
                <a:sym typeface="Times"/>
              </a:rPr>
              <a:t>Long Short-Term Memory Networks (LSTM)</a:t>
            </a:r>
            <a:endParaRPr sz="1300">
              <a:latin typeface="Times"/>
              <a:ea typeface="Times"/>
              <a:cs typeface="Times"/>
              <a:sym typeface="Times"/>
            </a:endParaRPr>
          </a:p>
          <a:p>
            <a:pPr indent="-311150" lvl="1" marL="914400" rtl="0" algn="l">
              <a:spcBef>
                <a:spcPts val="0"/>
              </a:spcBef>
              <a:spcAft>
                <a:spcPts val="0"/>
              </a:spcAft>
              <a:buClr>
                <a:schemeClr val="lt1"/>
              </a:buClr>
              <a:buSzPts val="1300"/>
              <a:buFont typeface="Times"/>
              <a:buChar char="○"/>
            </a:pPr>
            <a:r>
              <a:rPr lang="en" sz="1300">
                <a:latin typeface="Times"/>
                <a:ea typeface="Times"/>
                <a:cs typeface="Times"/>
                <a:sym typeface="Times"/>
              </a:rPr>
              <a:t>Autoencoder</a:t>
            </a:r>
            <a:endParaRPr sz="1300">
              <a:latin typeface="Times"/>
              <a:ea typeface="Times"/>
              <a:cs typeface="Times"/>
              <a:sym typeface="Times"/>
            </a:endParaRPr>
          </a:p>
          <a:p>
            <a:pPr indent="-311150" lvl="1" marL="914400" rtl="0" algn="l">
              <a:spcBef>
                <a:spcPts val="0"/>
              </a:spcBef>
              <a:spcAft>
                <a:spcPts val="0"/>
              </a:spcAft>
              <a:buClr>
                <a:schemeClr val="lt1"/>
              </a:buClr>
              <a:buSzPts val="1300"/>
              <a:buFont typeface="Times"/>
              <a:buChar char="○"/>
            </a:pPr>
            <a:r>
              <a:rPr lang="en" sz="1300">
                <a:latin typeface="Times"/>
                <a:ea typeface="Times"/>
                <a:cs typeface="Times"/>
                <a:sym typeface="Times"/>
              </a:rPr>
              <a:t>Convolutional Neural Network (CNN)</a:t>
            </a:r>
            <a:endParaRPr sz="1300">
              <a:latin typeface="Times"/>
              <a:ea typeface="Times"/>
              <a:cs typeface="Times"/>
              <a:sym typeface="Times"/>
            </a:endParaRPr>
          </a:p>
          <a:p>
            <a:pPr indent="-311150" lvl="1" marL="914400" rtl="0" algn="l">
              <a:spcBef>
                <a:spcPts val="0"/>
              </a:spcBef>
              <a:spcAft>
                <a:spcPts val="0"/>
              </a:spcAft>
              <a:buClr>
                <a:schemeClr val="lt1"/>
              </a:buClr>
              <a:buSzPts val="1300"/>
              <a:buFont typeface="Times"/>
              <a:buChar char="○"/>
            </a:pPr>
            <a:r>
              <a:rPr lang="en" sz="1300">
                <a:latin typeface="Times"/>
                <a:ea typeface="Times"/>
                <a:cs typeface="Times"/>
                <a:sym typeface="Times"/>
              </a:rPr>
              <a:t>Recurrent Neural Networks (RNN)</a:t>
            </a:r>
            <a:endParaRPr sz="1300">
              <a:latin typeface="Times"/>
              <a:ea typeface="Times"/>
              <a:cs typeface="Times"/>
              <a:sym typeface="Times"/>
            </a:endParaRPr>
          </a:p>
          <a:p>
            <a:pPr indent="0" lvl="0" marL="0" rtl="0" algn="l">
              <a:spcBef>
                <a:spcPts val="0"/>
              </a:spcBef>
              <a:spcAft>
                <a:spcPts val="1200"/>
              </a:spcAft>
              <a:buNone/>
            </a:pPr>
            <a:r>
              <a:t/>
            </a:r>
            <a:endParaRPr/>
          </a:p>
        </p:txBody>
      </p:sp>
      <p:sp>
        <p:nvSpPr>
          <p:cNvPr id="197" name="Google Shape;197;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198" name="Google Shape;198;p20"/>
          <p:cNvPicPr preferRelativeResize="0"/>
          <p:nvPr/>
        </p:nvPicPr>
        <p:blipFill>
          <a:blip r:embed="rId3">
            <a:alphaModFix/>
          </a:blip>
          <a:stretch>
            <a:fillRect/>
          </a:stretch>
        </p:blipFill>
        <p:spPr>
          <a:xfrm>
            <a:off x="132975" y="94550"/>
            <a:ext cx="402975" cy="462400"/>
          </a:xfrm>
          <a:prstGeom prst="rect">
            <a:avLst/>
          </a:prstGeom>
          <a:noFill/>
          <a:ln>
            <a:noFill/>
          </a:ln>
        </p:spPr>
      </p:pic>
      <p:pic>
        <p:nvPicPr>
          <p:cNvPr id="199" name="Google Shape;199;p20"/>
          <p:cNvPicPr preferRelativeResize="0"/>
          <p:nvPr/>
        </p:nvPicPr>
        <p:blipFill>
          <a:blip r:embed="rId4">
            <a:alphaModFix/>
          </a:blip>
          <a:stretch>
            <a:fillRect/>
          </a:stretch>
        </p:blipFill>
        <p:spPr>
          <a:xfrm>
            <a:off x="5425500" y="1794685"/>
            <a:ext cx="3437826" cy="1826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1"/>
          <p:cNvSpPr txBox="1"/>
          <p:nvPr>
            <p:ph type="title"/>
          </p:nvPr>
        </p:nvSpPr>
        <p:spPr>
          <a:xfrm>
            <a:off x="1052550" y="72550"/>
            <a:ext cx="7038900" cy="50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Times"/>
                <a:ea typeface="Times"/>
                <a:cs typeface="Times"/>
                <a:sym typeface="Times"/>
              </a:rPr>
              <a:t>Expected goals </a:t>
            </a:r>
            <a:endParaRPr sz="2200">
              <a:latin typeface="Times"/>
              <a:ea typeface="Times"/>
              <a:cs typeface="Times"/>
              <a:sym typeface="Times"/>
            </a:endParaRPr>
          </a:p>
          <a:p>
            <a:pPr indent="0" lvl="0" marL="0" rtl="0" algn="l">
              <a:spcBef>
                <a:spcPts val="0"/>
              </a:spcBef>
              <a:spcAft>
                <a:spcPts val="0"/>
              </a:spcAft>
              <a:buNone/>
            </a:pPr>
            <a:r>
              <a:t/>
            </a:r>
            <a:endParaRPr sz="2500">
              <a:latin typeface="Times"/>
              <a:ea typeface="Times"/>
              <a:cs typeface="Times"/>
              <a:sym typeface="Times"/>
            </a:endParaRPr>
          </a:p>
        </p:txBody>
      </p:sp>
      <p:sp>
        <p:nvSpPr>
          <p:cNvPr id="205" name="Google Shape;205;p21"/>
          <p:cNvSpPr txBox="1"/>
          <p:nvPr>
            <p:ph idx="1" type="body"/>
          </p:nvPr>
        </p:nvSpPr>
        <p:spPr>
          <a:xfrm>
            <a:off x="1297500" y="652475"/>
            <a:ext cx="7038900" cy="3826500"/>
          </a:xfrm>
          <a:prstGeom prst="rect">
            <a:avLst/>
          </a:prstGeom>
        </p:spPr>
        <p:txBody>
          <a:bodyPr anchorCtr="0" anchor="t" bIns="91425" lIns="91425" spcFirstLastPara="1" rIns="91425" wrap="square" tIns="91425">
            <a:normAutofit/>
          </a:bodyPr>
          <a:lstStyle/>
          <a:p>
            <a:pPr indent="-319799" lvl="0" marL="457200" rtl="0" algn="l">
              <a:lnSpc>
                <a:spcPct val="100000"/>
              </a:lnSpc>
              <a:spcBef>
                <a:spcPts val="0"/>
              </a:spcBef>
              <a:spcAft>
                <a:spcPts val="0"/>
              </a:spcAft>
              <a:buSzPts val="1436"/>
              <a:buFont typeface="Times"/>
              <a:buChar char="●"/>
            </a:pPr>
            <a:r>
              <a:rPr lang="en" sz="1436">
                <a:latin typeface="Times"/>
                <a:ea typeface="Times"/>
                <a:cs typeface="Times"/>
                <a:sym typeface="Times"/>
              </a:rPr>
              <a:t>Understand</a:t>
            </a:r>
            <a:r>
              <a:rPr lang="en" sz="1436">
                <a:latin typeface="Times"/>
                <a:ea typeface="Times"/>
                <a:cs typeface="Times"/>
                <a:sym typeface="Times"/>
              </a:rPr>
              <a:t> the various malware </a:t>
            </a:r>
            <a:r>
              <a:rPr lang="en" sz="1436">
                <a:latin typeface="Times"/>
                <a:ea typeface="Times"/>
                <a:cs typeface="Times"/>
                <a:sym typeface="Times"/>
              </a:rPr>
              <a:t>detection</a:t>
            </a:r>
            <a:r>
              <a:rPr lang="en" sz="1436">
                <a:latin typeface="Times"/>
                <a:ea typeface="Times"/>
                <a:cs typeface="Times"/>
                <a:sym typeface="Times"/>
              </a:rPr>
              <a:t> algorithms, along with </a:t>
            </a:r>
            <a:r>
              <a:rPr lang="en" sz="1436">
                <a:latin typeface="Times"/>
                <a:ea typeface="Times"/>
                <a:cs typeface="Times"/>
                <a:sym typeface="Times"/>
              </a:rPr>
              <a:t>their</a:t>
            </a:r>
            <a:r>
              <a:rPr lang="en" sz="1436">
                <a:latin typeface="Times"/>
                <a:ea typeface="Times"/>
                <a:cs typeface="Times"/>
                <a:sym typeface="Times"/>
              </a:rPr>
              <a:t> pros and cons</a:t>
            </a:r>
            <a:endParaRPr sz="1436">
              <a:latin typeface="Times"/>
              <a:ea typeface="Times"/>
              <a:cs typeface="Times"/>
              <a:sym typeface="Times"/>
            </a:endParaRPr>
          </a:p>
          <a:p>
            <a:pPr indent="-319799" lvl="0" marL="457200" rtl="0" algn="l">
              <a:lnSpc>
                <a:spcPct val="100000"/>
              </a:lnSpc>
              <a:spcBef>
                <a:spcPts val="0"/>
              </a:spcBef>
              <a:spcAft>
                <a:spcPts val="0"/>
              </a:spcAft>
              <a:buSzPts val="1436"/>
              <a:buFont typeface="Times"/>
              <a:buChar char="●"/>
            </a:pPr>
            <a:r>
              <a:rPr lang="en" sz="1436">
                <a:latin typeface="Times"/>
                <a:ea typeface="Times"/>
                <a:cs typeface="Times"/>
                <a:sym typeface="Times"/>
              </a:rPr>
              <a:t>Understand the the existing capabilities and identify limitations</a:t>
            </a:r>
            <a:endParaRPr sz="1436">
              <a:latin typeface="Times"/>
              <a:ea typeface="Times"/>
              <a:cs typeface="Times"/>
              <a:sym typeface="Times"/>
            </a:endParaRPr>
          </a:p>
          <a:p>
            <a:pPr indent="-301656" lvl="1" marL="914400" rtl="0" algn="l">
              <a:lnSpc>
                <a:spcPct val="100000"/>
              </a:lnSpc>
              <a:spcBef>
                <a:spcPts val="0"/>
              </a:spcBef>
              <a:spcAft>
                <a:spcPts val="0"/>
              </a:spcAft>
              <a:buSzPts val="1151"/>
              <a:buFont typeface="Times"/>
              <a:buChar char="○"/>
            </a:pPr>
            <a:r>
              <a:rPr lang="en" sz="1150">
                <a:latin typeface="Times"/>
                <a:ea typeface="Times"/>
                <a:cs typeface="Times"/>
                <a:sym typeface="Times"/>
              </a:rPr>
              <a:t>Impact of feature selection incomplete data and errant data</a:t>
            </a:r>
            <a:endParaRPr sz="1150">
              <a:latin typeface="Times"/>
              <a:ea typeface="Times"/>
              <a:cs typeface="Times"/>
              <a:sym typeface="Times"/>
            </a:endParaRPr>
          </a:p>
          <a:p>
            <a:pPr indent="-319799" lvl="0" marL="457200" rtl="0" algn="l">
              <a:lnSpc>
                <a:spcPct val="100000"/>
              </a:lnSpc>
              <a:spcBef>
                <a:spcPts val="0"/>
              </a:spcBef>
              <a:spcAft>
                <a:spcPts val="0"/>
              </a:spcAft>
              <a:buSzPts val="1436"/>
              <a:buFont typeface="Times"/>
              <a:buChar char="●"/>
            </a:pPr>
            <a:r>
              <a:rPr lang="en" sz="1436">
                <a:latin typeface="Times"/>
                <a:ea typeface="Times"/>
                <a:cs typeface="Times"/>
                <a:sym typeface="Times"/>
              </a:rPr>
              <a:t>Identify areas that can impact model performance and detection</a:t>
            </a:r>
            <a:endParaRPr sz="1436">
              <a:latin typeface="Times"/>
              <a:ea typeface="Times"/>
              <a:cs typeface="Times"/>
              <a:sym typeface="Times"/>
            </a:endParaRPr>
          </a:p>
          <a:p>
            <a:pPr indent="-301656" lvl="1" marL="914400" rtl="0" algn="l">
              <a:lnSpc>
                <a:spcPct val="100000"/>
              </a:lnSpc>
              <a:spcBef>
                <a:spcPts val="0"/>
              </a:spcBef>
              <a:spcAft>
                <a:spcPts val="0"/>
              </a:spcAft>
              <a:buSzPts val="1151"/>
              <a:buFont typeface="Times"/>
              <a:buChar char="○"/>
            </a:pPr>
            <a:r>
              <a:rPr lang="en" sz="1150">
                <a:latin typeface="Times"/>
                <a:ea typeface="Times"/>
                <a:cs typeface="Times"/>
                <a:sym typeface="Times"/>
              </a:rPr>
              <a:t>Limitation in </a:t>
            </a:r>
            <a:r>
              <a:rPr lang="en" sz="1150">
                <a:latin typeface="Times"/>
                <a:ea typeface="Times"/>
                <a:cs typeface="Times"/>
                <a:sym typeface="Times"/>
              </a:rPr>
              <a:t>number</a:t>
            </a:r>
            <a:r>
              <a:rPr lang="en" sz="1150">
                <a:latin typeface="Times"/>
                <a:ea typeface="Times"/>
                <a:cs typeface="Times"/>
                <a:sym typeface="Times"/>
              </a:rPr>
              <a:t> of f training and testing dataset</a:t>
            </a:r>
            <a:endParaRPr sz="1150">
              <a:latin typeface="Times"/>
              <a:ea typeface="Times"/>
              <a:cs typeface="Times"/>
              <a:sym typeface="Times"/>
            </a:endParaRPr>
          </a:p>
          <a:p>
            <a:pPr indent="-301656" lvl="1" marL="914400" rtl="0" algn="l">
              <a:lnSpc>
                <a:spcPct val="100000"/>
              </a:lnSpc>
              <a:spcBef>
                <a:spcPts val="0"/>
              </a:spcBef>
              <a:spcAft>
                <a:spcPts val="0"/>
              </a:spcAft>
              <a:buSzPts val="1151"/>
              <a:buFont typeface="Times"/>
              <a:buChar char="○"/>
            </a:pPr>
            <a:r>
              <a:rPr lang="en" sz="1150">
                <a:latin typeface="Times"/>
                <a:ea typeface="Times"/>
                <a:cs typeface="Times"/>
                <a:sym typeface="Times"/>
              </a:rPr>
              <a:t>Potential biases with available datasets</a:t>
            </a:r>
            <a:endParaRPr sz="1150">
              <a:latin typeface="Times"/>
              <a:ea typeface="Times"/>
              <a:cs typeface="Times"/>
              <a:sym typeface="Times"/>
            </a:endParaRPr>
          </a:p>
          <a:p>
            <a:pPr indent="0" lvl="0" marL="457200" rtl="0" algn="l">
              <a:lnSpc>
                <a:spcPct val="100000"/>
              </a:lnSpc>
              <a:spcBef>
                <a:spcPts val="1200"/>
              </a:spcBef>
              <a:spcAft>
                <a:spcPts val="0"/>
              </a:spcAft>
              <a:buNone/>
            </a:pPr>
            <a:r>
              <a:t/>
            </a:r>
            <a:endParaRPr sz="1535">
              <a:latin typeface="Times"/>
              <a:ea typeface="Times"/>
              <a:cs typeface="Times"/>
              <a:sym typeface="Times"/>
            </a:endParaRPr>
          </a:p>
          <a:p>
            <a:pPr indent="0" lvl="0" marL="457200" rtl="0" algn="l">
              <a:spcBef>
                <a:spcPts val="1200"/>
              </a:spcBef>
              <a:spcAft>
                <a:spcPts val="0"/>
              </a:spcAft>
              <a:buNone/>
            </a:pPr>
            <a:r>
              <a:t/>
            </a:r>
            <a:endParaRPr>
              <a:latin typeface="Times"/>
              <a:ea typeface="Times"/>
              <a:cs typeface="Times"/>
              <a:sym typeface="Times"/>
            </a:endParaRPr>
          </a:p>
          <a:p>
            <a:pPr indent="0" lvl="0" marL="457200" rtl="0" algn="l">
              <a:spcBef>
                <a:spcPts val="1200"/>
              </a:spcBef>
              <a:spcAft>
                <a:spcPts val="1200"/>
              </a:spcAft>
              <a:buNone/>
            </a:pPr>
            <a:r>
              <a:t/>
            </a:r>
            <a:endParaRPr>
              <a:latin typeface="Times"/>
              <a:ea typeface="Times"/>
              <a:cs typeface="Times"/>
              <a:sym typeface="Times"/>
            </a:endParaRPr>
          </a:p>
        </p:txBody>
      </p:sp>
      <p:sp>
        <p:nvSpPr>
          <p:cNvPr id="206" name="Google Shape;206;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207" name="Google Shape;207;p21"/>
          <p:cNvSpPr txBox="1"/>
          <p:nvPr>
            <p:ph idx="4294967295"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en"/>
              <a:t>‹#›</a:t>
            </a:fld>
            <a:endParaRPr/>
          </a:p>
        </p:txBody>
      </p:sp>
      <p:pic>
        <p:nvPicPr>
          <p:cNvPr id="208" name="Google Shape;208;p21"/>
          <p:cNvPicPr preferRelativeResize="0"/>
          <p:nvPr/>
        </p:nvPicPr>
        <p:blipFill>
          <a:blip r:embed="rId3">
            <a:alphaModFix/>
          </a:blip>
          <a:stretch>
            <a:fillRect/>
          </a:stretch>
        </p:blipFill>
        <p:spPr>
          <a:xfrm>
            <a:off x="6760875" y="3708775"/>
            <a:ext cx="1935775" cy="1156950"/>
          </a:xfrm>
          <a:prstGeom prst="rect">
            <a:avLst/>
          </a:prstGeom>
          <a:noFill/>
          <a:ln>
            <a:noFill/>
          </a:ln>
        </p:spPr>
      </p:pic>
      <p:pic>
        <p:nvPicPr>
          <p:cNvPr id="209" name="Google Shape;209;p21"/>
          <p:cNvPicPr preferRelativeResize="0"/>
          <p:nvPr/>
        </p:nvPicPr>
        <p:blipFill>
          <a:blip r:embed="rId4">
            <a:alphaModFix/>
          </a:blip>
          <a:stretch>
            <a:fillRect/>
          </a:stretch>
        </p:blipFill>
        <p:spPr>
          <a:xfrm>
            <a:off x="132975" y="94550"/>
            <a:ext cx="402975" cy="462400"/>
          </a:xfrm>
          <a:prstGeom prst="rect">
            <a:avLst/>
          </a:prstGeom>
          <a:noFill/>
          <a:ln>
            <a:noFill/>
          </a:ln>
        </p:spPr>
      </p:pic>
      <p:sp>
        <p:nvSpPr>
          <p:cNvPr id="210" name="Google Shape;210;p21"/>
          <p:cNvSpPr txBox="1"/>
          <p:nvPr/>
        </p:nvSpPr>
        <p:spPr>
          <a:xfrm>
            <a:off x="169650" y="2174100"/>
            <a:ext cx="7071300" cy="2733600"/>
          </a:xfrm>
          <a:prstGeom prst="rect">
            <a:avLst/>
          </a:prstGeom>
          <a:noFill/>
          <a:ln>
            <a:noFill/>
          </a:ln>
        </p:spPr>
        <p:txBody>
          <a:bodyPr anchorCtr="0" anchor="t" bIns="91425" lIns="91425" spcFirstLastPara="1" rIns="91425" wrap="square" tIns="91425">
            <a:spAutoFit/>
          </a:bodyPr>
          <a:lstStyle/>
          <a:p>
            <a:pPr indent="-333034" lvl="0" marL="457200" rtl="0" algn="l">
              <a:spcBef>
                <a:spcPts val="0"/>
              </a:spcBef>
              <a:spcAft>
                <a:spcPts val="0"/>
              </a:spcAft>
              <a:buClr>
                <a:schemeClr val="lt1"/>
              </a:buClr>
              <a:buSzPts val="1645"/>
              <a:buFont typeface="Times"/>
              <a:buChar char="●"/>
            </a:pPr>
            <a:r>
              <a:rPr lang="en" sz="1644">
                <a:solidFill>
                  <a:schemeClr val="lt1"/>
                </a:solidFill>
                <a:latin typeface="Times"/>
                <a:ea typeface="Times"/>
                <a:cs typeface="Times"/>
                <a:sym typeface="Times"/>
              </a:rPr>
              <a:t>AI models</a:t>
            </a:r>
            <a:endParaRPr sz="1644">
              <a:solidFill>
                <a:schemeClr val="lt1"/>
              </a:solidFill>
              <a:latin typeface="Times"/>
              <a:ea typeface="Times"/>
              <a:cs typeface="Times"/>
              <a:sym typeface="Times"/>
            </a:endParaRPr>
          </a:p>
          <a:p>
            <a:pPr indent="0" lvl="0" marL="457200" rtl="0" algn="l">
              <a:spcBef>
                <a:spcPts val="0"/>
              </a:spcBef>
              <a:spcAft>
                <a:spcPts val="0"/>
              </a:spcAft>
              <a:buNone/>
            </a:pPr>
            <a:r>
              <a:t/>
            </a:r>
            <a:endParaRPr sz="1421">
              <a:solidFill>
                <a:schemeClr val="lt1"/>
              </a:solidFill>
              <a:latin typeface="Times"/>
              <a:ea typeface="Times"/>
              <a:cs typeface="Times"/>
              <a:sym typeface="Times"/>
            </a:endParaRPr>
          </a:p>
          <a:p>
            <a:pPr indent="-295002" lvl="1" marL="9144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Detect Malware </a:t>
            </a:r>
            <a:endParaRPr sz="1045">
              <a:solidFill>
                <a:schemeClr val="lt1"/>
              </a:solidFill>
              <a:latin typeface="Times"/>
              <a:ea typeface="Times"/>
              <a:cs typeface="Times"/>
              <a:sym typeface="Times"/>
            </a:endParaRPr>
          </a:p>
          <a:p>
            <a:pPr indent="-295002" lvl="2" marL="1371600" rtl="0" algn="l">
              <a:spcBef>
                <a:spcPts val="0"/>
              </a:spcBef>
              <a:spcAft>
                <a:spcPts val="0"/>
              </a:spcAft>
              <a:buClr>
                <a:schemeClr val="lt1"/>
              </a:buClr>
              <a:buSzPts val="1046"/>
              <a:buFont typeface="Times"/>
              <a:buChar char="■"/>
            </a:pPr>
            <a:r>
              <a:rPr lang="en" sz="1045">
                <a:solidFill>
                  <a:schemeClr val="lt1"/>
                </a:solidFill>
              </a:rPr>
              <a:t>(CNNs), (RNNs), and deep belief networks (DBNs)</a:t>
            </a:r>
            <a:endParaRPr sz="1045">
              <a:solidFill>
                <a:schemeClr val="lt1"/>
              </a:solidFill>
              <a:latin typeface="Times"/>
              <a:ea typeface="Times"/>
              <a:cs typeface="Times"/>
              <a:sym typeface="Times"/>
            </a:endParaRPr>
          </a:p>
          <a:p>
            <a:pPr indent="-295002" lvl="1" marL="9144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Source of attack </a:t>
            </a:r>
            <a:endParaRPr sz="1045">
              <a:solidFill>
                <a:schemeClr val="lt1"/>
              </a:solidFill>
              <a:latin typeface="Times"/>
              <a:ea typeface="Times"/>
              <a:cs typeface="Times"/>
              <a:sym typeface="Times"/>
            </a:endParaRPr>
          </a:p>
          <a:p>
            <a:pPr indent="-295002" lvl="2" marL="13716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Clustering algorithms </a:t>
            </a:r>
            <a:endParaRPr sz="1045">
              <a:solidFill>
                <a:schemeClr val="lt1"/>
              </a:solidFill>
              <a:latin typeface="Times"/>
              <a:ea typeface="Times"/>
              <a:cs typeface="Times"/>
              <a:sym typeface="Times"/>
            </a:endParaRPr>
          </a:p>
          <a:p>
            <a:pPr indent="-295002" lvl="2" marL="13716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 Log analysis</a:t>
            </a:r>
            <a:endParaRPr sz="1045">
              <a:solidFill>
                <a:schemeClr val="lt1"/>
              </a:solidFill>
              <a:latin typeface="Times"/>
              <a:ea typeface="Times"/>
              <a:cs typeface="Times"/>
              <a:sym typeface="Times"/>
            </a:endParaRPr>
          </a:p>
          <a:p>
            <a:pPr indent="-295002" lvl="1" marL="9144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Classify Malwares:</a:t>
            </a:r>
            <a:endParaRPr sz="1045">
              <a:solidFill>
                <a:schemeClr val="lt1"/>
              </a:solidFill>
              <a:latin typeface="Times"/>
              <a:ea typeface="Times"/>
              <a:cs typeface="Times"/>
              <a:sym typeface="Times"/>
            </a:endParaRPr>
          </a:p>
          <a:p>
            <a:pPr indent="-295002" lvl="2" marL="13716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Random forest</a:t>
            </a:r>
            <a:endParaRPr sz="1045">
              <a:solidFill>
                <a:schemeClr val="lt1"/>
              </a:solidFill>
              <a:latin typeface="Times"/>
              <a:ea typeface="Times"/>
              <a:cs typeface="Times"/>
              <a:sym typeface="Times"/>
            </a:endParaRPr>
          </a:p>
          <a:p>
            <a:pPr indent="-295002" lvl="2" marL="13716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SVMs </a:t>
            </a:r>
            <a:endParaRPr sz="1045">
              <a:solidFill>
                <a:schemeClr val="lt1"/>
              </a:solidFill>
              <a:latin typeface="Times"/>
              <a:ea typeface="Times"/>
              <a:cs typeface="Times"/>
              <a:sym typeface="Times"/>
            </a:endParaRPr>
          </a:p>
          <a:p>
            <a:pPr indent="-295002" lvl="2" marL="13716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Decision trees</a:t>
            </a:r>
            <a:endParaRPr sz="1045">
              <a:solidFill>
                <a:schemeClr val="lt1"/>
              </a:solidFill>
              <a:latin typeface="Times"/>
              <a:ea typeface="Times"/>
              <a:cs typeface="Times"/>
              <a:sym typeface="Times"/>
            </a:endParaRPr>
          </a:p>
          <a:p>
            <a:pPr indent="-295002" lvl="1" marL="9144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Reduce threats to Android</a:t>
            </a:r>
            <a:endParaRPr sz="1045">
              <a:solidFill>
                <a:schemeClr val="lt1"/>
              </a:solidFill>
              <a:latin typeface="Times"/>
              <a:ea typeface="Times"/>
              <a:cs typeface="Times"/>
              <a:sym typeface="Times"/>
            </a:endParaRPr>
          </a:p>
          <a:p>
            <a:pPr indent="-301352" lvl="2" marL="1371600" rtl="0" algn="l">
              <a:spcBef>
                <a:spcPts val="0"/>
              </a:spcBef>
              <a:spcAft>
                <a:spcPts val="0"/>
              </a:spcAft>
              <a:buClr>
                <a:schemeClr val="lt1"/>
              </a:buClr>
              <a:buSzPts val="1146"/>
              <a:buFont typeface="Times"/>
              <a:buChar char="■"/>
            </a:pPr>
            <a:r>
              <a:rPr lang="en" sz="945">
                <a:solidFill>
                  <a:schemeClr val="lt1"/>
                </a:solidFill>
                <a:latin typeface="Times"/>
                <a:ea typeface="Times"/>
                <a:cs typeface="Times"/>
                <a:sym typeface="Times"/>
              </a:rPr>
              <a:t>Permission analysis</a:t>
            </a:r>
            <a:endParaRPr sz="945">
              <a:solidFill>
                <a:schemeClr val="lt1"/>
              </a:solidFill>
              <a:latin typeface="Times"/>
              <a:ea typeface="Times"/>
              <a:cs typeface="Times"/>
              <a:sym typeface="Times"/>
            </a:endParaRPr>
          </a:p>
          <a:p>
            <a:pPr indent="-269602" lvl="3" marL="1828800" rtl="0" algn="l">
              <a:spcBef>
                <a:spcPts val="0"/>
              </a:spcBef>
              <a:spcAft>
                <a:spcPts val="0"/>
              </a:spcAft>
              <a:buClr>
                <a:schemeClr val="lt1"/>
              </a:buClr>
              <a:buSzPts val="646"/>
              <a:buFont typeface="Times"/>
              <a:buChar char="●"/>
            </a:pPr>
            <a:r>
              <a:rPr lang="en" sz="845">
                <a:solidFill>
                  <a:schemeClr val="lt1"/>
                </a:solidFill>
                <a:latin typeface="Times"/>
                <a:ea typeface="Times"/>
                <a:cs typeface="Times"/>
                <a:sym typeface="Times"/>
              </a:rPr>
              <a:t>Machine learning algorithms such as decision trees and SVMs</a:t>
            </a:r>
            <a:endParaRPr sz="845">
              <a:solidFill>
                <a:schemeClr val="lt1"/>
              </a:solidFill>
              <a:latin typeface="Times"/>
              <a:ea typeface="Times"/>
              <a:cs typeface="Times"/>
              <a:sym typeface="Times"/>
            </a:endParaRPr>
          </a:p>
          <a:p>
            <a:pPr indent="-295002" lvl="2" marL="1371600" rtl="0" algn="l">
              <a:spcBef>
                <a:spcPts val="0"/>
              </a:spcBef>
              <a:spcAft>
                <a:spcPts val="0"/>
              </a:spcAft>
              <a:buClr>
                <a:schemeClr val="lt1"/>
              </a:buClr>
              <a:buSzPts val="1046"/>
              <a:buFont typeface="Times"/>
              <a:buChar char="■"/>
            </a:pPr>
            <a:r>
              <a:rPr lang="en" sz="1045">
                <a:solidFill>
                  <a:schemeClr val="lt1"/>
                </a:solidFill>
                <a:latin typeface="Times"/>
                <a:ea typeface="Times"/>
                <a:cs typeface="Times"/>
                <a:sym typeface="Times"/>
              </a:rPr>
              <a:t>Android app reputation systems</a:t>
            </a:r>
            <a:endParaRPr sz="1045">
              <a:solidFill>
                <a:schemeClr val="lt1"/>
              </a:solidFill>
              <a:latin typeface="Times"/>
              <a:ea typeface="Times"/>
              <a:cs typeface="Times"/>
              <a:sym typeface="Times"/>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